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sldIdLst>
    <p:sldId id="258" r:id="rId2"/>
    <p:sldId id="268" r:id="rId3"/>
    <p:sldId id="269" r:id="rId4"/>
    <p:sldId id="270" r:id="rId5"/>
    <p:sldId id="311" r:id="rId6"/>
    <p:sldId id="274" r:id="rId7"/>
    <p:sldId id="291" r:id="rId8"/>
    <p:sldId id="299" r:id="rId9"/>
    <p:sldId id="315" r:id="rId10"/>
    <p:sldId id="307" r:id="rId11"/>
    <p:sldId id="312" r:id="rId12"/>
    <p:sldId id="289" r:id="rId13"/>
    <p:sldId id="314" r:id="rId14"/>
    <p:sldId id="292" r:id="rId15"/>
    <p:sldId id="310" r:id="rId16"/>
    <p:sldId id="316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4A4A"/>
    <a:srgbClr val="FFCDF4"/>
    <a:srgbClr val="00457C"/>
    <a:srgbClr val="00A5E4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55" autoAdjust="0"/>
  </p:normalViewPr>
  <p:slideViewPr>
    <p:cSldViewPr snapToGrid="0" showGuides="1"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EF5-E3F4-49F5-BDD6-65CB4DE5129A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1F13-2009-457E-92DA-320EB6105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7342"/>
            <a:r>
              <a:rPr lang="en-GB" dirty="0" err="1">
                <a:latin typeface="British Council Sans" panose="020B0504020202020204" pitchFamily="34" charset="0"/>
              </a:rPr>
              <a:t>Diskusi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dengan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beberapa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perguruan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tinggi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terkait</a:t>
            </a:r>
            <a:r>
              <a:rPr lang="en-GB" dirty="0">
                <a:latin typeface="British Council Sans" panose="020B0504020202020204" pitchFamily="34" charset="0"/>
              </a:rPr>
              <a:t>:</a:t>
            </a:r>
          </a:p>
          <a:p>
            <a:r>
              <a:rPr lang="en-GB" dirty="0">
                <a:latin typeface="British Council Sans" panose="020B0504020202020204" pitchFamily="34" charset="0"/>
              </a:rPr>
              <a:t>1. </a:t>
            </a:r>
            <a:r>
              <a:rPr lang="en-GB" dirty="0" err="1">
                <a:latin typeface="British Council Sans" panose="020B0504020202020204" pitchFamily="34" charset="0"/>
              </a:rPr>
              <a:t>Pengembangan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perguruan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tinggi</a:t>
            </a:r>
            <a:r>
              <a:rPr lang="en-GB" dirty="0">
                <a:latin typeface="British Council Sans" panose="020B0504020202020204" pitchFamily="34" charset="0"/>
              </a:rPr>
              <a:t> yang </a:t>
            </a:r>
            <a:r>
              <a:rPr lang="en-GB" i="1" dirty="0">
                <a:latin typeface="British Council Sans" panose="020B0504020202020204" pitchFamily="34" charset="0"/>
              </a:rPr>
              <a:t>socially entrepreneurial</a:t>
            </a:r>
          </a:p>
          <a:p>
            <a:r>
              <a:rPr lang="en-GB" dirty="0">
                <a:latin typeface="British Council Sans" panose="020B0504020202020204" pitchFamily="34" charset="0"/>
              </a:rPr>
              <a:t>2. </a:t>
            </a:r>
            <a:r>
              <a:rPr lang="en-GB" dirty="0" err="1">
                <a:latin typeface="British Council Sans" panose="020B0504020202020204" pitchFamily="34" charset="0"/>
              </a:rPr>
              <a:t>Bagaimana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memasukan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konsep</a:t>
            </a:r>
            <a:r>
              <a:rPr lang="en-GB" dirty="0">
                <a:latin typeface="British Council Sans" panose="020B0504020202020204" pitchFamily="34" charset="0"/>
              </a:rPr>
              <a:t> social enterprise </a:t>
            </a:r>
            <a:r>
              <a:rPr lang="en-GB" dirty="0" err="1">
                <a:latin typeface="British Council Sans" panose="020B0504020202020204" pitchFamily="34" charset="0"/>
              </a:rPr>
              <a:t>ke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dalam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kurikulum</a:t>
            </a:r>
            <a:endParaRPr lang="en-GB" dirty="0">
              <a:latin typeface="British Council Sans" panose="020B0504020202020204" pitchFamily="34" charset="0"/>
            </a:endParaRPr>
          </a:p>
          <a:p>
            <a:r>
              <a:rPr lang="en-GB" dirty="0">
                <a:latin typeface="British Council Sans" panose="020B0504020202020204" pitchFamily="34" charset="0"/>
              </a:rPr>
              <a:t>3. </a:t>
            </a:r>
            <a:r>
              <a:rPr lang="en-GB" dirty="0" err="1">
                <a:latin typeface="British Council Sans" panose="020B0504020202020204" pitchFamily="34" charset="0"/>
              </a:rPr>
              <a:t>Memfasilitasi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hubungan</a:t>
            </a:r>
            <a:r>
              <a:rPr lang="en-GB" dirty="0">
                <a:latin typeface="British Council Sans" panose="020B0504020202020204" pitchFamily="34" charset="0"/>
              </a:rPr>
              <a:t> staff </a:t>
            </a:r>
            <a:r>
              <a:rPr lang="en-GB" dirty="0" err="1">
                <a:latin typeface="British Council Sans" panose="020B0504020202020204" pitchFamily="34" charset="0"/>
              </a:rPr>
              <a:t>perguruan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tinggi</a:t>
            </a:r>
            <a:r>
              <a:rPr lang="en-GB" dirty="0">
                <a:latin typeface="British Council Sans" panose="020B0504020202020204" pitchFamily="34" charset="0"/>
              </a:rPr>
              <a:t>, </a:t>
            </a:r>
            <a:r>
              <a:rPr lang="en-GB" dirty="0" err="1">
                <a:latin typeface="British Council Sans" panose="020B0504020202020204" pitchFamily="34" charset="0"/>
              </a:rPr>
              <a:t>mahasiswa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dan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komunitas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melalui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pendekatan</a:t>
            </a:r>
            <a:r>
              <a:rPr lang="en-GB" dirty="0">
                <a:latin typeface="British Council Sans" panose="020B0504020202020204" pitchFamily="34" charset="0"/>
              </a:rPr>
              <a:t> social enterprise</a:t>
            </a:r>
          </a:p>
          <a:p>
            <a:r>
              <a:rPr lang="en-GB" dirty="0">
                <a:latin typeface="British Council Sans" panose="020B0504020202020204" pitchFamily="34" charset="0"/>
              </a:rPr>
              <a:t>4. </a:t>
            </a:r>
            <a:r>
              <a:rPr lang="en-GB" dirty="0" err="1">
                <a:latin typeface="British Council Sans" panose="020B0504020202020204" pitchFamily="34" charset="0"/>
              </a:rPr>
              <a:t>Perguruan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tinggi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sebagai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i="1" dirty="0">
                <a:latin typeface="British Council Sans" panose="020B0504020202020204" pitchFamily="34" charset="0"/>
              </a:rPr>
              <a:t>hub </a:t>
            </a:r>
            <a:r>
              <a:rPr lang="en-GB" dirty="0" err="1">
                <a:latin typeface="British Council Sans" panose="020B0504020202020204" pitchFamily="34" charset="0"/>
              </a:rPr>
              <a:t>dan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penyedia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pengembangan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profesional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dalam</a:t>
            </a:r>
            <a:r>
              <a:rPr lang="en-GB" dirty="0">
                <a:latin typeface="British Council Sans" panose="020B0504020202020204" pitchFamily="34" charset="0"/>
              </a:rPr>
              <a:t> Social Enterprise </a:t>
            </a:r>
            <a:r>
              <a:rPr lang="en-GB" dirty="0" err="1">
                <a:latin typeface="British Council Sans" panose="020B0504020202020204" pitchFamily="34" charset="0"/>
              </a:rPr>
              <a:t>dan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untuk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penelitian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dirty="0" err="1">
                <a:latin typeface="British Council Sans" panose="020B0504020202020204" pitchFamily="34" charset="0"/>
              </a:rPr>
              <a:t>mengenai</a:t>
            </a:r>
            <a:r>
              <a:rPr lang="en-GB" dirty="0">
                <a:latin typeface="British Council Sans" panose="020B0504020202020204" pitchFamily="34" charset="0"/>
              </a:rPr>
              <a:t> </a:t>
            </a:r>
            <a:r>
              <a:rPr lang="en-GB" i="1" dirty="0">
                <a:latin typeface="British Council Sans" panose="020B0504020202020204" pitchFamily="34" charset="0"/>
              </a:rPr>
              <a:t>social impact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1D01A-3E62-214F-9F47-40F80AF84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452600"/>
            <a:ext cx="8344800" cy="3152738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999000"/>
            <a:ext cx="8352000" cy="252239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378001"/>
            <a:ext cx="1375200" cy="30376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96000" y="1190738"/>
            <a:ext cx="8352000" cy="252239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972000"/>
            <a:ext cx="8424000" cy="40684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41577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1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0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6000" y="999001"/>
            <a:ext cx="8344800" cy="3595244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378001"/>
            <a:ext cx="1375200" cy="30376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0000" y="972000"/>
            <a:ext cx="8424000" cy="40684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1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0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001701"/>
            <a:ext cx="8352000" cy="530127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0" y="972000"/>
            <a:ext cx="8424000" cy="40684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1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5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74500"/>
            <a:ext cx="3960000" cy="3429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174500"/>
            <a:ext cx="396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4743446"/>
            <a:ext cx="2057400" cy="29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80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3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4743446"/>
            <a:ext cx="2057400" cy="29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93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270001"/>
            <a:ext cx="8424000" cy="566479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174501"/>
            <a:ext cx="82080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74295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4743446"/>
            <a:ext cx="2057400" cy="29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3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g8-factsheet-social-investment-and-social-enterprise/g8-factsheet-social-investment-and-social-enterprise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ocialenterprise.org.uk/Handlers/Download.ashx?IDMF=96f544c0-eb5c-404a-92a2-e040e49148f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BRITISH COUNCIL PROGRAMME IN SUPPORTING SOCIAL ENTERPRISE IN INDONESIA</a:t>
            </a:r>
            <a:br>
              <a:rPr lang="en-US" sz="40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Indonesia development forum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4743446"/>
            <a:ext cx="8424000" cy="297000"/>
          </a:xfrm>
        </p:spPr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86475" y="1228838"/>
            <a:ext cx="8352000" cy="252239"/>
          </a:xfrm>
        </p:spPr>
        <p:txBody>
          <a:bodyPr/>
          <a:lstStyle/>
          <a:p>
            <a:r>
              <a:rPr lang="en-US" dirty="0" smtClean="0"/>
              <a:t>Jakarta, 9-10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8424000" cy="10435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err="1" smtClean="0"/>
              <a:t>IdeaS</a:t>
            </a:r>
            <a:r>
              <a:rPr lang="en-GB" sz="2400" dirty="0" smtClean="0"/>
              <a:t> FOR Solutions </a:t>
            </a:r>
            <a:r>
              <a:rPr lang="en-GB" sz="2400" dirty="0"/>
              <a:t>to the </a:t>
            </a:r>
            <a:r>
              <a:rPr lang="en-GB" sz="2400" dirty="0" smtClean="0"/>
              <a:t>SE issue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600" dirty="0" smtClean="0"/>
              <a:t>based on British Council-Pulse lab </a:t>
            </a:r>
            <a:r>
              <a:rPr lang="en-GB" sz="1600" dirty="0" err="1" smtClean="0"/>
              <a:t>jakarta</a:t>
            </a:r>
            <a:r>
              <a:rPr lang="en-GB" sz="1600" dirty="0" smtClean="0"/>
              <a:t> co-design workshop for se ecosystem, march 2017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9453" y="1333500"/>
            <a:ext cx="8282894" cy="307613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latin typeface="+mj-lt"/>
              </a:rPr>
              <a:t>How might we collaborate (all SE stakeholders)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latin typeface="+mj-lt"/>
              </a:rPr>
              <a:t>To empower Social Enterprise and to measure success every step of the way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>
                <a:latin typeface="+mj-lt"/>
              </a:rPr>
              <a:t>Develop application of basic business matrix for SE (application, self-training, monitoring program an incentive, </a:t>
            </a:r>
            <a:r>
              <a:rPr lang="en-GB" sz="1600" dirty="0">
                <a:latin typeface="+mj-lt"/>
              </a:rPr>
              <a:t>e</a:t>
            </a:r>
            <a:r>
              <a:rPr lang="en-GB" sz="1600" dirty="0" smtClean="0">
                <a:latin typeface="+mj-lt"/>
              </a:rPr>
              <a:t>tc.)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latin typeface="+mj-lt"/>
              </a:rPr>
              <a:t>To facilitate Social Enterprise in finding their </a:t>
            </a:r>
            <a:r>
              <a:rPr lang="en-GB" dirty="0" err="1" smtClean="0">
                <a:latin typeface="+mj-lt"/>
              </a:rPr>
              <a:t>soulmate</a:t>
            </a:r>
            <a:endParaRPr lang="en-GB" dirty="0" smtClean="0">
              <a:latin typeface="+mj-lt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>
                <a:latin typeface="+mj-lt"/>
              </a:rPr>
              <a:t>(Re)activate SE networks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>
                <a:latin typeface="+mj-lt"/>
              </a:rPr>
              <a:t>Regular </a:t>
            </a:r>
            <a:r>
              <a:rPr lang="en-GB" sz="1600" dirty="0">
                <a:latin typeface="+mj-lt"/>
              </a:rPr>
              <a:t>networking </a:t>
            </a:r>
            <a:r>
              <a:rPr lang="en-GB" sz="1600" dirty="0" smtClean="0">
                <a:latin typeface="+mj-lt"/>
              </a:rPr>
              <a:t>session online and offline (conference, </a:t>
            </a:r>
            <a:r>
              <a:rPr lang="en-GB" sz="1600" dirty="0" err="1" smtClean="0">
                <a:latin typeface="+mj-lt"/>
              </a:rPr>
              <a:t>coworking</a:t>
            </a:r>
            <a:r>
              <a:rPr lang="en-GB" sz="1600" dirty="0" smtClean="0">
                <a:latin typeface="+mj-lt"/>
              </a:rPr>
              <a:t> space, digital community)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latin typeface="+mj-lt"/>
              </a:rPr>
              <a:t>To monetize Social Enterprises initiatives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latin typeface="+mj-lt"/>
              </a:rPr>
              <a:t>To advocate for a more Social Enterprise friendly regulation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>
                <a:latin typeface="+mj-lt"/>
              </a:rPr>
              <a:t>Advocate to relevant ministries about SE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latin typeface="+mj-lt"/>
              </a:rPr>
              <a:t>To better enable Social Enterprise to empathize to their consumers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>
                <a:latin typeface="+mj-lt"/>
              </a:rPr>
              <a:t>Make the SE see and feel from the consumers point of view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0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1"/>
            <a:ext cx="8424000" cy="566479"/>
          </a:xfrm>
        </p:spPr>
        <p:txBody>
          <a:bodyPr/>
          <a:lstStyle/>
          <a:p>
            <a:r>
              <a:rPr lang="en-GB" sz="2800" dirty="0" smtClean="0"/>
              <a:t>British council – theory of change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117351"/>
            <a:ext cx="8208000" cy="3429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000" y="4686296"/>
            <a:ext cx="8424000" cy="297000"/>
          </a:xfrm>
        </p:spPr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40632" y="4400546"/>
            <a:ext cx="2057400" cy="297000"/>
          </a:xfrm>
        </p:spPr>
        <p:txBody>
          <a:bodyPr/>
          <a:lstStyle/>
          <a:p>
            <a:fld id="{A1049D63-565D-48E4-9173-0B172111DC5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76370" y="1185328"/>
            <a:ext cx="821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940" y="1727002"/>
            <a:ext cx="4953000" cy="222051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14870" y="2298502"/>
            <a:ext cx="1600200" cy="10858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Economic systems that benefit people and planet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8740" y="1003280"/>
            <a:ext cx="2819400" cy="342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Transformative Narratives</a:t>
            </a:r>
          </a:p>
          <a:p>
            <a:pPr algn="ctr">
              <a:defRPr/>
            </a:pPr>
            <a:r>
              <a:rPr lang="en-US" sz="1400" dirty="0" smtClean="0"/>
              <a:t>Thought Leadership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3038740" y="4355902"/>
            <a:ext cx="2819400" cy="342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Engagement Infrastructure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Partners; platforms; portal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5432" y="3691533"/>
            <a:ext cx="1524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70C0"/>
                </a:solidFill>
              </a:rPr>
              <a:t>Education Systems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4740" y="2498527"/>
            <a:ext cx="1524000" cy="653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70C0"/>
                </a:solidFill>
              </a:rPr>
              <a:t>Policy and Government Engagement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8140" y="2498527"/>
            <a:ext cx="1524000" cy="653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International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(ecosystem/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sustainable) </a:t>
            </a:r>
            <a:r>
              <a:rPr lang="en-US" sz="1400" dirty="0">
                <a:solidFill>
                  <a:srgbClr val="0070C0"/>
                </a:solidFill>
              </a:rPr>
              <a:t>Development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340" y="1555552"/>
            <a:ext cx="1524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70C0"/>
                </a:solidFill>
              </a:rPr>
              <a:t>Capacity Building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000" y="4589618"/>
            <a:ext cx="8424000" cy="297000"/>
          </a:xfrm>
        </p:spPr>
        <p:txBody>
          <a:bodyPr/>
          <a:lstStyle/>
          <a:p>
            <a:r>
              <a:rPr lang="en-GB" dirty="0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3362" y="4589618"/>
            <a:ext cx="2057400" cy="297000"/>
          </a:xfrm>
        </p:spPr>
        <p:txBody>
          <a:bodyPr/>
          <a:lstStyle/>
          <a:p>
            <a:fld id="{A1049D63-565D-48E4-9173-0B172111DC5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Up Arrow 6"/>
          <p:cNvSpPr/>
          <p:nvPr/>
        </p:nvSpPr>
        <p:spPr>
          <a:xfrm>
            <a:off x="4706907" y="774265"/>
            <a:ext cx="179981" cy="204937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553" y="115105"/>
            <a:ext cx="2448272" cy="270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Goals 8 and 10 are achieved </a:t>
            </a:r>
            <a:endParaRPr lang="en-GB" sz="8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1483" y="115105"/>
            <a:ext cx="2448272" cy="270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Corporate outcomes achieved (see our Cultural Relations model)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018182" y="96420"/>
            <a:ext cx="373505" cy="302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Impact</a:t>
            </a:r>
            <a:endParaRPr lang="en-GB" sz="7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5653" y="504235"/>
            <a:ext cx="4746667" cy="270030"/>
          </a:xfrm>
          <a:prstGeom prst="rect">
            <a:avLst/>
          </a:prstGeom>
          <a:solidFill>
            <a:schemeClr val="accent2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creative entrepreneurs address entrenched social problems and deliver positive change to their communities</a:t>
            </a:r>
            <a:endParaRPr lang="en-GB" sz="8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1013100" y="514751"/>
            <a:ext cx="383669" cy="302860"/>
          </a:xfrm>
          <a:prstGeom prst="rect">
            <a:avLst/>
          </a:prstGeom>
          <a:solidFill>
            <a:schemeClr val="accent2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GB" sz="7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5553" y="4252969"/>
            <a:ext cx="6805399" cy="192165"/>
          </a:xfrm>
          <a:prstGeom prst="rect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lack of economic justice.  Social </a:t>
            </a: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Creative Entrepreneurs lack access to skills, finance and networks which would help to grow their enterprises. This is compounded by an inadequate policy and regulatory environment in many countries.</a:t>
            </a:r>
            <a:endParaRPr lang="en-GB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987415" y="4200375"/>
            <a:ext cx="422297" cy="432048"/>
          </a:xfrm>
          <a:prstGeom prst="rect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6132" y="3756352"/>
            <a:ext cx="1253271" cy="420692"/>
          </a:xfrm>
          <a:prstGeom prst="rect">
            <a:avLst/>
          </a:prstGeom>
          <a:solidFill>
            <a:srgbClr val="A5002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knowledge, skills and confidence of policy makers of the impact of the social and creative economy 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996790" y="3759868"/>
            <a:ext cx="403547" cy="432048"/>
          </a:xfrm>
          <a:prstGeom prst="rect">
            <a:avLst/>
          </a:prstGeom>
          <a:solidFill>
            <a:srgbClr val="A5002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8635" y="3756973"/>
            <a:ext cx="1253271" cy="420692"/>
          </a:xfrm>
          <a:prstGeom prst="rect">
            <a:avLst/>
          </a:prstGeom>
          <a:solidFill>
            <a:srgbClr val="A5002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evidence of the impact that social and creative enterprises can have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1387" y="3756973"/>
            <a:ext cx="1253271" cy="420692"/>
          </a:xfrm>
          <a:prstGeom prst="rect">
            <a:avLst/>
          </a:prstGeom>
          <a:solidFill>
            <a:srgbClr val="A5002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Creative Entrepreneurs lack skills, knowledge and networks 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8548" y="3756973"/>
            <a:ext cx="1253271" cy="420692"/>
          </a:xfrm>
          <a:prstGeom prst="rect">
            <a:avLst/>
          </a:prstGeom>
          <a:solidFill>
            <a:srgbClr val="A5002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Creative Entrepreneurs struggle to access appropriate financial instruments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08875" y="3751258"/>
            <a:ext cx="1253271" cy="420692"/>
          </a:xfrm>
          <a:prstGeom prst="rect">
            <a:avLst/>
          </a:prstGeom>
          <a:solidFill>
            <a:srgbClr val="A5002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Creative Entrepreneurs do not have appropriate policies and legal frameworks to support them to grow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97826" y="3211724"/>
            <a:ext cx="1425827" cy="444044"/>
          </a:xfrm>
          <a:prstGeom prst="rect">
            <a:avLst/>
          </a:prstGeom>
          <a:solidFill>
            <a:srgbClr val="873953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knowledge and skills of policy makers e.g. </a:t>
            </a:r>
            <a:r>
              <a:rPr lang="en-US" sz="7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 dialogues and training for policy makers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901330" y="3218638"/>
            <a:ext cx="594466" cy="432048"/>
          </a:xfrm>
          <a:prstGeom prst="rect">
            <a:avLst/>
          </a:prstGeom>
          <a:solidFill>
            <a:srgbClr val="873953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2858" y="3211724"/>
            <a:ext cx="1429136" cy="444044"/>
          </a:xfrm>
          <a:prstGeom prst="rect">
            <a:avLst/>
          </a:prstGeom>
          <a:solidFill>
            <a:srgbClr val="873953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research including social enterprise surveys, policy landscape studies and sector and audience analysis (women, youth, education)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9097" y="3211724"/>
            <a:ext cx="1491814" cy="444044"/>
          </a:xfrm>
          <a:prstGeom prst="rect">
            <a:avLst/>
          </a:prstGeom>
          <a:solidFill>
            <a:srgbClr val="873953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development support to social and creative entrepreneurs 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5571" y="3212430"/>
            <a:ext cx="1491814" cy="444044"/>
          </a:xfrm>
          <a:prstGeom prst="rect">
            <a:avLst/>
          </a:prstGeom>
          <a:solidFill>
            <a:srgbClr val="873953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awareness amongst the general public, government and the private sector in order to build a market place for social and creative enterprises 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4734642" y="-247675"/>
            <a:ext cx="216024" cy="6714202"/>
          </a:xfrm>
          <a:prstGeom prst="leftBrace">
            <a:avLst>
              <a:gd name="adj1" fmla="val 45812"/>
              <a:gd name="adj2" fmla="val 50000"/>
            </a:avLst>
          </a:prstGeom>
          <a:ln w="19050">
            <a:solidFill>
              <a:srgbClr val="40404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556470" y="2412211"/>
            <a:ext cx="1075734" cy="529949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makers have increased knowledge and understanding of how to develop policies to support social and creative enterprises/entrepreneurs 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787837" y="2281552"/>
            <a:ext cx="891377" cy="432048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GB" sz="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23650" y="2412211"/>
            <a:ext cx="1075734" cy="529949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evidence exists of the impact created by social and creative enterprises/ </a:t>
            </a:r>
            <a:r>
              <a:rPr lang="en-GB" sz="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entreprenuers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8302" y="2412211"/>
            <a:ext cx="1075734" cy="529949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Creative Entrepreneurs have enhanced capacity to build impactful social and creative enterprises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7610" y="2401741"/>
            <a:ext cx="1075734" cy="529949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investors have greater understanding of how to develop appropriate financial instruments to support social and creative entrepreneurs</a:t>
            </a:r>
            <a:endParaRPr lang="en-GB" sz="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03480" y="2393023"/>
            <a:ext cx="1075734" cy="529949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Governments, the private sector and the general public have greater knowledge of where to buy products and services from social and creative enterprises and how these enterprises create social impact</a:t>
            </a: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74021" y="2046172"/>
            <a:ext cx="6625734" cy="199823"/>
          </a:xfrm>
          <a:prstGeom prst="rect">
            <a:avLst/>
          </a:prstGeom>
          <a:solidFill>
            <a:srgbClr val="A95F78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statement: Social and creative entrepreneurs have the skills to be employable and to build inclusive and creative economies which support stable and prosperous societies</a:t>
            </a:r>
            <a:endParaRPr lang="en-GB" sz="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786452" y="1210251"/>
            <a:ext cx="894098" cy="43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3370" y="1430161"/>
            <a:ext cx="1774837" cy="3351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development and social investment infrastructure exists and is accessible to social and creative entrepreneurs</a:t>
            </a:r>
            <a:endParaRPr lang="en-GB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21326" y="1549261"/>
            <a:ext cx="1864018" cy="324039"/>
          </a:xfrm>
          <a:prstGeom prst="rect">
            <a:avLst/>
          </a:prstGeom>
          <a:solidFill>
            <a:schemeClr val="accent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polices and legal forms exist to support social and creative enterprises </a:t>
            </a:r>
            <a:endParaRPr lang="en-GB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00486" y="1549261"/>
            <a:ext cx="1796820" cy="324039"/>
          </a:xfrm>
          <a:prstGeom prst="rect">
            <a:avLst/>
          </a:prstGeom>
          <a:solidFill>
            <a:schemeClr val="accent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Governments, the private sector and the general public are buying from social and creative enterprises</a:t>
            </a:r>
            <a:endParaRPr lang="en-GB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56468" y="979202"/>
            <a:ext cx="2512527" cy="243026"/>
          </a:xfrm>
          <a:prstGeom prst="rect">
            <a:avLst/>
          </a:prstGeom>
          <a:solidFill>
            <a:schemeClr val="accent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and Creative Enterprises are an integral part of the Economy</a:t>
            </a:r>
            <a:endParaRPr lang="en-GB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53313" y="979202"/>
            <a:ext cx="2501662" cy="243026"/>
          </a:xfrm>
          <a:prstGeom prst="rect">
            <a:avLst/>
          </a:prstGeom>
          <a:solidFill>
            <a:schemeClr val="accent1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social impact created by social and creative enterprises is widely understood and accepted</a:t>
            </a:r>
            <a:endParaRPr lang="en-GB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5400000">
            <a:off x="4697711" y="-2378064"/>
            <a:ext cx="216024" cy="6498506"/>
          </a:xfrm>
          <a:prstGeom prst="leftBrace">
            <a:avLst>
              <a:gd name="adj1" fmla="val 45812"/>
              <a:gd name="adj2" fmla="val 50000"/>
            </a:avLst>
          </a:prstGeom>
          <a:ln w="19050">
            <a:solidFill>
              <a:srgbClr val="40404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Brace 40"/>
          <p:cNvSpPr/>
          <p:nvPr/>
        </p:nvSpPr>
        <p:spPr>
          <a:xfrm rot="16200000" flipV="1">
            <a:off x="4723547" y="-1941852"/>
            <a:ext cx="164352" cy="6498506"/>
          </a:xfrm>
          <a:prstGeom prst="leftBrace">
            <a:avLst>
              <a:gd name="adj1" fmla="val 45812"/>
              <a:gd name="adj2" fmla="val 50000"/>
            </a:avLst>
          </a:prstGeom>
          <a:ln w="19050">
            <a:solidFill>
              <a:srgbClr val="40404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Up-Down Arrow 41"/>
          <p:cNvSpPr/>
          <p:nvPr/>
        </p:nvSpPr>
        <p:spPr>
          <a:xfrm>
            <a:off x="2486629" y="1229894"/>
            <a:ext cx="182395" cy="319367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Up-Down Arrow 42"/>
          <p:cNvSpPr/>
          <p:nvPr/>
        </p:nvSpPr>
        <p:spPr>
          <a:xfrm>
            <a:off x="6771166" y="1225225"/>
            <a:ext cx="182395" cy="331199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3842628" y="1229894"/>
            <a:ext cx="182395" cy="200267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Up-Down Arrow 44"/>
          <p:cNvSpPr/>
          <p:nvPr/>
        </p:nvSpPr>
        <p:spPr>
          <a:xfrm rot="16200000">
            <a:off x="4747040" y="370054"/>
            <a:ext cx="136798" cy="1475748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Bent Arrow 45"/>
          <p:cNvSpPr/>
          <p:nvPr/>
        </p:nvSpPr>
        <p:spPr>
          <a:xfrm rot="5400000" flipH="1">
            <a:off x="7276025" y="364298"/>
            <a:ext cx="204647" cy="345256"/>
          </a:xfrm>
          <a:prstGeom prst="bentArrow">
            <a:avLst>
              <a:gd name="adj1" fmla="val 30236"/>
              <a:gd name="adj2" fmla="val 32854"/>
              <a:gd name="adj3" fmla="val 32855"/>
              <a:gd name="adj4" fmla="val 37641"/>
            </a:avLst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ent Arrow 46"/>
          <p:cNvSpPr/>
          <p:nvPr/>
        </p:nvSpPr>
        <p:spPr>
          <a:xfrm rot="16200000">
            <a:off x="2037274" y="364298"/>
            <a:ext cx="204647" cy="345256"/>
          </a:xfrm>
          <a:prstGeom prst="bentArrow">
            <a:avLst>
              <a:gd name="adj1" fmla="val 30236"/>
              <a:gd name="adj2" fmla="val 32854"/>
              <a:gd name="adj3" fmla="val 32855"/>
              <a:gd name="adj4" fmla="val 37641"/>
            </a:avLst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2491852" y="1876276"/>
            <a:ext cx="182395" cy="169896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Up Arrow 48"/>
          <p:cNvSpPr/>
          <p:nvPr/>
        </p:nvSpPr>
        <p:spPr>
          <a:xfrm>
            <a:off x="4724241" y="1881991"/>
            <a:ext cx="182395" cy="169896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Up Arrow 49"/>
          <p:cNvSpPr/>
          <p:nvPr/>
        </p:nvSpPr>
        <p:spPr>
          <a:xfrm>
            <a:off x="6806918" y="1873606"/>
            <a:ext cx="182395" cy="169896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Up Arrow 50"/>
          <p:cNvSpPr/>
          <p:nvPr/>
        </p:nvSpPr>
        <p:spPr>
          <a:xfrm>
            <a:off x="7826203" y="1229894"/>
            <a:ext cx="182395" cy="816278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Up-Down Arrow 51"/>
          <p:cNvSpPr/>
          <p:nvPr/>
        </p:nvSpPr>
        <p:spPr>
          <a:xfrm rot="5400000">
            <a:off x="5704734" y="1518807"/>
            <a:ext cx="136796" cy="254709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Up Arrow 52"/>
          <p:cNvSpPr/>
          <p:nvPr/>
        </p:nvSpPr>
        <p:spPr>
          <a:xfrm rot="5400000">
            <a:off x="4678447" y="690904"/>
            <a:ext cx="136798" cy="2307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Up-Down Arrow 53"/>
          <p:cNvSpPr/>
          <p:nvPr/>
        </p:nvSpPr>
        <p:spPr>
          <a:xfrm flipV="1">
            <a:off x="2013673" y="2250193"/>
            <a:ext cx="182395" cy="162018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Up-Down Arrow 54"/>
          <p:cNvSpPr/>
          <p:nvPr/>
        </p:nvSpPr>
        <p:spPr>
          <a:xfrm flipV="1">
            <a:off x="3392878" y="2250193"/>
            <a:ext cx="182395" cy="162018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Up-Down Arrow 55"/>
          <p:cNvSpPr/>
          <p:nvPr/>
        </p:nvSpPr>
        <p:spPr>
          <a:xfrm flipV="1">
            <a:off x="4737530" y="2242054"/>
            <a:ext cx="182395" cy="162018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Up-Down Arrow 56"/>
          <p:cNvSpPr/>
          <p:nvPr/>
        </p:nvSpPr>
        <p:spPr>
          <a:xfrm flipV="1">
            <a:off x="6106838" y="2249542"/>
            <a:ext cx="182395" cy="162018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Up-Down Arrow 57"/>
          <p:cNvSpPr/>
          <p:nvPr/>
        </p:nvSpPr>
        <p:spPr>
          <a:xfrm flipV="1">
            <a:off x="7452158" y="2250193"/>
            <a:ext cx="182395" cy="162018"/>
          </a:xfrm>
          <a:prstGeom prst="upDown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Up Arrow 58"/>
          <p:cNvSpPr/>
          <p:nvPr/>
        </p:nvSpPr>
        <p:spPr>
          <a:xfrm rot="16200000">
            <a:off x="2712614" y="2356563"/>
            <a:ext cx="136797" cy="285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Up Arrow 59"/>
          <p:cNvSpPr/>
          <p:nvPr/>
        </p:nvSpPr>
        <p:spPr>
          <a:xfrm rot="16200000">
            <a:off x="4057564" y="2356564"/>
            <a:ext cx="136796" cy="285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Up Arrow 60"/>
          <p:cNvSpPr/>
          <p:nvPr/>
        </p:nvSpPr>
        <p:spPr>
          <a:xfrm rot="16200000">
            <a:off x="5421850" y="2349453"/>
            <a:ext cx="136797" cy="310684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Up Arrow 61"/>
          <p:cNvSpPr/>
          <p:nvPr/>
        </p:nvSpPr>
        <p:spPr>
          <a:xfrm rot="16200000">
            <a:off x="6782039" y="2362156"/>
            <a:ext cx="136797" cy="285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Up Arrow 62"/>
          <p:cNvSpPr/>
          <p:nvPr/>
        </p:nvSpPr>
        <p:spPr>
          <a:xfrm rot="5400000" flipH="1">
            <a:off x="6794740" y="2651838"/>
            <a:ext cx="136797" cy="285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Up Arrow 63"/>
          <p:cNvSpPr/>
          <p:nvPr/>
        </p:nvSpPr>
        <p:spPr>
          <a:xfrm rot="5400000" flipH="1">
            <a:off x="5429327" y="2646616"/>
            <a:ext cx="136797" cy="295726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Up Arrow 64"/>
          <p:cNvSpPr/>
          <p:nvPr/>
        </p:nvSpPr>
        <p:spPr>
          <a:xfrm rot="5400000" flipH="1">
            <a:off x="4082966" y="2657430"/>
            <a:ext cx="136797" cy="285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Up Arrow 65"/>
          <p:cNvSpPr/>
          <p:nvPr/>
        </p:nvSpPr>
        <p:spPr>
          <a:xfrm rot="5400000" flipH="1">
            <a:off x="2710074" y="2657431"/>
            <a:ext cx="136797" cy="285280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Up Arrow 66"/>
          <p:cNvSpPr/>
          <p:nvPr/>
        </p:nvSpPr>
        <p:spPr>
          <a:xfrm>
            <a:off x="1778483" y="2945917"/>
            <a:ext cx="182395" cy="162018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Up Arrow 67"/>
          <p:cNvSpPr/>
          <p:nvPr/>
        </p:nvSpPr>
        <p:spPr>
          <a:xfrm>
            <a:off x="3269040" y="2943265"/>
            <a:ext cx="182395" cy="162018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Up Arrow 68"/>
          <p:cNvSpPr/>
          <p:nvPr/>
        </p:nvSpPr>
        <p:spPr>
          <a:xfrm>
            <a:off x="4732557" y="2935016"/>
            <a:ext cx="182395" cy="162018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Up Arrow 69"/>
          <p:cNvSpPr/>
          <p:nvPr/>
        </p:nvSpPr>
        <p:spPr>
          <a:xfrm>
            <a:off x="6108186" y="2931690"/>
            <a:ext cx="182395" cy="174555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7620239" y="2922972"/>
            <a:ext cx="182395" cy="183925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Up Arrow 71"/>
          <p:cNvSpPr/>
          <p:nvPr/>
        </p:nvSpPr>
        <p:spPr>
          <a:xfrm>
            <a:off x="8108558" y="2243827"/>
            <a:ext cx="182395" cy="967897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Up Arrow 72"/>
          <p:cNvSpPr/>
          <p:nvPr/>
        </p:nvSpPr>
        <p:spPr>
          <a:xfrm rot="16200000">
            <a:off x="3017252" y="3194792"/>
            <a:ext cx="136796" cy="310812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Up Arrow 73"/>
          <p:cNvSpPr/>
          <p:nvPr/>
        </p:nvSpPr>
        <p:spPr>
          <a:xfrm rot="16200000">
            <a:off x="4771779" y="3186702"/>
            <a:ext cx="136796" cy="338174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Up Arrow 74"/>
          <p:cNvSpPr/>
          <p:nvPr/>
        </p:nvSpPr>
        <p:spPr>
          <a:xfrm rot="16200000">
            <a:off x="6548146" y="3201371"/>
            <a:ext cx="136796" cy="297653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Up Arrow 75"/>
          <p:cNvSpPr/>
          <p:nvPr/>
        </p:nvSpPr>
        <p:spPr>
          <a:xfrm rot="5400000" flipH="1">
            <a:off x="6572865" y="3393661"/>
            <a:ext cx="136796" cy="286701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Up Arrow 76"/>
          <p:cNvSpPr/>
          <p:nvPr/>
        </p:nvSpPr>
        <p:spPr>
          <a:xfrm rot="5400000" flipH="1">
            <a:off x="4770807" y="3395831"/>
            <a:ext cx="136796" cy="315909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Up Arrow 77"/>
          <p:cNvSpPr/>
          <p:nvPr/>
        </p:nvSpPr>
        <p:spPr>
          <a:xfrm rot="5400000" flipH="1">
            <a:off x="3024386" y="3398357"/>
            <a:ext cx="136796" cy="299678"/>
          </a:xfrm>
          <a:prstGeom prst="upArrow">
            <a:avLst/>
          </a:prstGeom>
          <a:solidFill>
            <a:srgbClr val="64131D"/>
          </a:solidFill>
          <a:ln w="6350">
            <a:solidFill>
              <a:srgbClr val="40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4040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8424000" cy="62296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British council - Social Enterprise </a:t>
            </a:r>
            <a:r>
              <a:rPr lang="en-US" sz="2000" b="1" dirty="0" err="1" smtClean="0"/>
              <a:t>programmes</a:t>
            </a:r>
            <a:endParaRPr lang="en-GB" sz="2000" b="1" dirty="0"/>
          </a:p>
        </p:txBody>
      </p:sp>
      <p:sp>
        <p:nvSpPr>
          <p:cNvPr id="3" name="Right Arrow 2"/>
          <p:cNvSpPr/>
          <p:nvPr/>
        </p:nvSpPr>
        <p:spPr>
          <a:xfrm>
            <a:off x="538882" y="3671137"/>
            <a:ext cx="8513565" cy="9243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British Council support for Social Enterprise with UK Expertise that brings benefit to UK and Society in Indonesia</a:t>
            </a:r>
            <a:endParaRPr lang="en-GB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29754" y="2266218"/>
            <a:ext cx="1056296" cy="6835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Active </a:t>
            </a:r>
            <a:r>
              <a:rPr lang="en-GB" sz="1050" b="1" dirty="0" smtClean="0"/>
              <a:t>Citizen SE Leadership</a:t>
            </a:r>
          </a:p>
          <a:p>
            <a:pPr algn="ctr"/>
            <a:r>
              <a:rPr lang="en-GB" sz="1050" b="1" dirty="0" smtClean="0"/>
              <a:t>Training</a:t>
            </a:r>
            <a:endParaRPr lang="en-GB" sz="105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490210" y="1220596"/>
            <a:ext cx="216797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EDUCATION SYSTEM</a:t>
            </a:r>
            <a:endParaRPr lang="en-GB" sz="1200" b="1" dirty="0" smtClean="0"/>
          </a:p>
          <a:p>
            <a:pPr algn="ctr"/>
            <a:r>
              <a:rPr lang="en-GB" sz="1200" b="1" dirty="0" smtClean="0"/>
              <a:t>Social Enterprise for Higher Education</a:t>
            </a:r>
            <a:endParaRPr lang="en-GB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343151" y="3063739"/>
            <a:ext cx="1074846" cy="6114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Business &amp; Investment Readiness, </a:t>
            </a:r>
          </a:p>
          <a:p>
            <a:pPr algn="ctr"/>
            <a:r>
              <a:rPr lang="en-US" sz="1050" b="1" dirty="0" smtClean="0"/>
              <a:t>Catalyst</a:t>
            </a:r>
            <a:endParaRPr lang="en-GB" sz="105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4293" y="1209782"/>
            <a:ext cx="3333704" cy="9252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CAPACITY BUILDING</a:t>
            </a:r>
            <a:endParaRPr lang="en-GB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31196" y="3059718"/>
            <a:ext cx="768427" cy="6114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Active Citizen, </a:t>
            </a:r>
          </a:p>
          <a:p>
            <a:pPr algn="ctr"/>
            <a:r>
              <a:rPr lang="en-US" sz="1050" b="1" dirty="0" smtClean="0"/>
              <a:t>NGOs</a:t>
            </a:r>
            <a:endParaRPr lang="en-GB" sz="105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4293" y="2272594"/>
            <a:ext cx="1146967" cy="6772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Community based SE Workshops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19514" y="3063739"/>
            <a:ext cx="1433762" cy="6114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Collaboration with other org. to support ecosystem dev.</a:t>
            </a:r>
            <a:endParaRPr lang="en-GB" sz="1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0210" y="2272594"/>
            <a:ext cx="967491" cy="6654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Workshop on </a:t>
            </a:r>
            <a:r>
              <a:rPr lang="en-US" sz="900" b="1" dirty="0" err="1" smtClean="0"/>
              <a:t>Curri</a:t>
            </a:r>
            <a:r>
              <a:rPr lang="en-US" sz="900" b="1" dirty="0" smtClean="0"/>
              <a:t>. Dev.,  Intro to SROI, etc.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95663" y="2266218"/>
            <a:ext cx="862519" cy="6718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Study Visit</a:t>
            </a:r>
            <a:endParaRPr lang="en-GB" sz="1100" b="1" dirty="0"/>
          </a:p>
        </p:txBody>
      </p:sp>
      <p:cxnSp>
        <p:nvCxnSpPr>
          <p:cNvPr id="16" name="Straight Arrow Connector 15"/>
          <p:cNvCxnSpPr>
            <a:endCxn id="10" idx="0"/>
          </p:cNvCxnSpPr>
          <p:nvPr/>
        </p:nvCxnSpPr>
        <p:spPr>
          <a:xfrm flipH="1">
            <a:off x="657776" y="2134996"/>
            <a:ext cx="4046" cy="137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0"/>
          </p:cNvCxnSpPr>
          <p:nvPr/>
        </p:nvCxnSpPr>
        <p:spPr>
          <a:xfrm>
            <a:off x="1415409" y="2134995"/>
            <a:ext cx="0" cy="924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2157902" y="2123765"/>
            <a:ext cx="0" cy="142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0"/>
          </p:cNvCxnSpPr>
          <p:nvPr/>
        </p:nvCxnSpPr>
        <p:spPr>
          <a:xfrm>
            <a:off x="2880574" y="2134996"/>
            <a:ext cx="0" cy="928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0"/>
          </p:cNvCxnSpPr>
          <p:nvPr/>
        </p:nvCxnSpPr>
        <p:spPr>
          <a:xfrm>
            <a:off x="3973955" y="2134996"/>
            <a:ext cx="0" cy="137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0"/>
          </p:cNvCxnSpPr>
          <p:nvPr/>
        </p:nvCxnSpPr>
        <p:spPr>
          <a:xfrm>
            <a:off x="5226922" y="2123765"/>
            <a:ext cx="0" cy="142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</p:cNvCxnSpPr>
          <p:nvPr/>
        </p:nvCxnSpPr>
        <p:spPr>
          <a:xfrm>
            <a:off x="6436396" y="3675158"/>
            <a:ext cx="5521" cy="23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48" idx="0"/>
          </p:cNvCxnSpPr>
          <p:nvPr/>
        </p:nvCxnSpPr>
        <p:spPr>
          <a:xfrm>
            <a:off x="8091488" y="2131624"/>
            <a:ext cx="1" cy="945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</p:cNvCxnSpPr>
          <p:nvPr/>
        </p:nvCxnSpPr>
        <p:spPr>
          <a:xfrm flipH="1">
            <a:off x="657776" y="2949805"/>
            <a:ext cx="1" cy="957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</p:cNvCxnSpPr>
          <p:nvPr/>
        </p:nvCxnSpPr>
        <p:spPr>
          <a:xfrm>
            <a:off x="1415409" y="3671138"/>
            <a:ext cx="0" cy="236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</p:cNvCxnSpPr>
          <p:nvPr/>
        </p:nvCxnSpPr>
        <p:spPr>
          <a:xfrm>
            <a:off x="2157902" y="2949805"/>
            <a:ext cx="0" cy="957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</p:cNvCxnSpPr>
          <p:nvPr/>
        </p:nvCxnSpPr>
        <p:spPr>
          <a:xfrm>
            <a:off x="2880574" y="3675158"/>
            <a:ext cx="0" cy="232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</p:cNvCxnSpPr>
          <p:nvPr/>
        </p:nvCxnSpPr>
        <p:spPr>
          <a:xfrm>
            <a:off x="3973955" y="2938084"/>
            <a:ext cx="0" cy="969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5226922" y="2938084"/>
            <a:ext cx="0" cy="969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150106" y="3063738"/>
            <a:ext cx="848179" cy="607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Active Citizens</a:t>
            </a:r>
          </a:p>
          <a:p>
            <a:pPr algn="ctr"/>
            <a:r>
              <a:rPr lang="en-GB" sz="1050" b="1" dirty="0" smtClean="0"/>
              <a:t>Training</a:t>
            </a:r>
            <a:endParaRPr lang="en-GB" sz="1050" b="1" dirty="0"/>
          </a:p>
        </p:txBody>
      </p:sp>
      <p:cxnSp>
        <p:nvCxnSpPr>
          <p:cNvPr id="59" name="Straight Arrow Connector 58"/>
          <p:cNvCxnSpPr>
            <a:stCxn id="6" idx="2"/>
            <a:endCxn id="52" idx="0"/>
          </p:cNvCxnSpPr>
          <p:nvPr/>
        </p:nvCxnSpPr>
        <p:spPr>
          <a:xfrm flipH="1">
            <a:off x="4574196" y="2134996"/>
            <a:ext cx="1" cy="928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2" idx="2"/>
          </p:cNvCxnSpPr>
          <p:nvPr/>
        </p:nvCxnSpPr>
        <p:spPr>
          <a:xfrm>
            <a:off x="4574195" y="3671137"/>
            <a:ext cx="0" cy="236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719513" y="1220596"/>
            <a:ext cx="3072062" cy="9031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INTERNATIONAL DEVELOPMENT  Supporting Policy Makers in Understanding SE</a:t>
            </a:r>
          </a:p>
          <a:p>
            <a:pPr algn="ctr"/>
            <a:r>
              <a:rPr lang="en-US" sz="1200" b="1" dirty="0"/>
              <a:t>(</a:t>
            </a:r>
            <a:r>
              <a:rPr lang="en-US" sz="1200" b="1" dirty="0" smtClean="0"/>
              <a:t>Ecosystem / </a:t>
            </a:r>
            <a:r>
              <a:rPr lang="en-US" sz="1200" b="1" dirty="0"/>
              <a:t>Sustainable)</a:t>
            </a:r>
            <a:endParaRPr lang="en-GB" sz="1200" b="1" dirty="0" smtClean="0"/>
          </a:p>
        </p:txBody>
      </p:sp>
      <p:cxnSp>
        <p:nvCxnSpPr>
          <p:cNvPr id="41" name="Straight Arrow Connector 40"/>
          <p:cNvCxnSpPr>
            <a:endCxn id="11" idx="0"/>
          </p:cNvCxnSpPr>
          <p:nvPr/>
        </p:nvCxnSpPr>
        <p:spPr>
          <a:xfrm>
            <a:off x="6436395" y="2134996"/>
            <a:ext cx="0" cy="928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922610" y="2272595"/>
            <a:ext cx="665869" cy="695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/>
              <a:t>Study Visit</a:t>
            </a:r>
            <a:endParaRPr lang="en-GB" sz="105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7391401" y="3077574"/>
            <a:ext cx="1400175" cy="5935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Workshops. Discussion,</a:t>
            </a:r>
          </a:p>
          <a:p>
            <a:pPr algn="ctr"/>
            <a:r>
              <a:rPr lang="en-US" sz="1050" b="1" dirty="0" smtClean="0"/>
              <a:t>Research, Policy, Dialogue</a:t>
            </a:r>
            <a:endParaRPr lang="en-GB" sz="1050" b="1" dirty="0"/>
          </a:p>
        </p:txBody>
      </p:sp>
      <p:cxnSp>
        <p:nvCxnSpPr>
          <p:cNvPr id="50" name="Straight Arrow Connector 49"/>
          <p:cNvCxnSpPr>
            <a:stCxn id="37" idx="2"/>
            <a:endCxn id="46" idx="0"/>
          </p:cNvCxnSpPr>
          <p:nvPr/>
        </p:nvCxnSpPr>
        <p:spPr>
          <a:xfrm>
            <a:off x="7255544" y="2123765"/>
            <a:ext cx="0" cy="148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2"/>
          </p:cNvCxnSpPr>
          <p:nvPr/>
        </p:nvCxnSpPr>
        <p:spPr>
          <a:xfrm>
            <a:off x="7255544" y="2968486"/>
            <a:ext cx="0" cy="93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120457" y="3530291"/>
            <a:ext cx="0" cy="377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1"/>
            <a:ext cx="8424000" cy="951199"/>
          </a:xfrm>
        </p:spPr>
        <p:txBody>
          <a:bodyPr/>
          <a:lstStyle/>
          <a:p>
            <a:r>
              <a:rPr lang="en-GB" sz="2800" dirty="0" smtClean="0"/>
              <a:t>BRITISH COUNCIL SOCIAL </a:t>
            </a:r>
            <a:r>
              <a:rPr lang="en-GB" sz="2800" dirty="0"/>
              <a:t>ENTERPRISE </a:t>
            </a:r>
            <a:r>
              <a:rPr lang="en-GB" sz="2800" dirty="0" smtClean="0"/>
              <a:t>PROGRAMME IN </a:t>
            </a:r>
            <a:r>
              <a:rPr lang="en-GB" sz="2800" dirty="0"/>
              <a:t>INDONESIA SINCE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307306"/>
            <a:ext cx="8208000" cy="32961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cs typeface="Arial"/>
              </a:rPr>
              <a:t>Social Enterprise in Indonesia has a relatively large number, but most are still in the seed and venture stage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cs typeface="Arial"/>
              </a:rPr>
              <a:t>British Council </a:t>
            </a:r>
            <a:r>
              <a:rPr lang="en-US" dirty="0">
                <a:cs typeface="Arial"/>
              </a:rPr>
              <a:t>Indonesia has </a:t>
            </a:r>
            <a:r>
              <a:rPr lang="en-US" dirty="0" smtClean="0">
                <a:cs typeface="Arial"/>
              </a:rPr>
              <a:t>given capacity building to </a:t>
            </a:r>
            <a:r>
              <a:rPr lang="en-US" b="1" dirty="0" smtClean="0">
                <a:cs typeface="Arial"/>
              </a:rPr>
              <a:t>more than 1,000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Social Enterprise </a:t>
            </a:r>
            <a:r>
              <a:rPr lang="en-US" dirty="0" smtClean="0">
                <a:cs typeface="Arial"/>
              </a:rPr>
              <a:t>through: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cs typeface="Arial"/>
              </a:rPr>
              <a:t>Community </a:t>
            </a:r>
            <a:r>
              <a:rPr lang="en-US" dirty="0">
                <a:cs typeface="Arial"/>
              </a:rPr>
              <a:t>Enterprise </a:t>
            </a:r>
            <a:r>
              <a:rPr lang="en-US" dirty="0" smtClean="0">
                <a:cs typeface="Arial"/>
              </a:rPr>
              <a:t>Challenge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cs typeface="Arial"/>
              </a:rPr>
              <a:t>NGO </a:t>
            </a:r>
            <a:r>
              <a:rPr lang="en-US" dirty="0">
                <a:cs typeface="Arial"/>
              </a:rPr>
              <a:t>transformation to Social </a:t>
            </a:r>
            <a:r>
              <a:rPr lang="en-US" dirty="0" smtClean="0">
                <a:cs typeface="Arial"/>
              </a:rPr>
              <a:t>Enterprise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cs typeface="Arial"/>
              </a:rPr>
              <a:t>Active Citizens Social Enterprise Leadership Training in Bandung</a:t>
            </a:r>
            <a:r>
              <a:rPr lang="en-US" dirty="0">
                <a:cs typeface="Arial"/>
              </a:rPr>
              <a:t>, Jakarta, </a:t>
            </a:r>
            <a:r>
              <a:rPr lang="en-US" dirty="0" err="1">
                <a:cs typeface="Arial"/>
              </a:rPr>
              <a:t>Makasar</a:t>
            </a:r>
            <a:r>
              <a:rPr lang="en-US" dirty="0">
                <a:cs typeface="Arial"/>
              </a:rPr>
              <a:t>, Surabaya, Kupang, Bogor, </a:t>
            </a:r>
            <a:r>
              <a:rPr lang="en-US" dirty="0" smtClean="0">
                <a:cs typeface="Arial"/>
              </a:rPr>
              <a:t>Bali, </a:t>
            </a:r>
            <a:r>
              <a:rPr lang="en-US" dirty="0" err="1" smtClean="0">
                <a:cs typeface="Arial"/>
              </a:rPr>
              <a:t>etc</a:t>
            </a:r>
            <a:endParaRPr lang="en-US" dirty="0" smtClean="0">
              <a:cs typeface="Arial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cs typeface="Arial"/>
              </a:rPr>
              <a:t>SE Legal Discussion – collaboration with Social Corporate Lawyers Society (</a:t>
            </a:r>
            <a:r>
              <a:rPr lang="en-US" dirty="0" err="1" smtClean="0">
                <a:cs typeface="Arial"/>
              </a:rPr>
              <a:t>Socolas</a:t>
            </a:r>
            <a:r>
              <a:rPr lang="en-US" dirty="0" smtClean="0">
                <a:cs typeface="Arial"/>
              </a:rPr>
              <a:t>)</a:t>
            </a:r>
            <a:endParaRPr lang="en-US" dirty="0">
              <a:cs typeface="Arial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cs typeface="Arial"/>
              </a:rPr>
              <a:t>Most of the SE from Agriculture</a:t>
            </a:r>
            <a:r>
              <a:rPr lang="en-US" dirty="0">
                <a:cs typeface="Arial"/>
              </a:rPr>
              <a:t>, Education, Health, </a:t>
            </a:r>
            <a:r>
              <a:rPr lang="en-US" dirty="0" smtClean="0">
                <a:cs typeface="Arial"/>
              </a:rPr>
              <a:t>Arts &amp; Creative sectors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9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6" y="934873"/>
            <a:ext cx="7652533" cy="29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1"/>
            <a:ext cx="8424000" cy="566479"/>
          </a:xfrm>
        </p:spPr>
        <p:txBody>
          <a:bodyPr/>
          <a:lstStyle/>
          <a:p>
            <a:r>
              <a:rPr lang="en-US" sz="2000" dirty="0" smtClean="0"/>
              <a:t>British Council: </a:t>
            </a:r>
            <a:r>
              <a:rPr lang="en-US" sz="2000" dirty="0"/>
              <a:t>CEC </a:t>
            </a:r>
            <a:r>
              <a:rPr lang="en-US" sz="2000" dirty="0" smtClean="0"/>
              <a:t>1-4, </a:t>
            </a:r>
            <a:r>
              <a:rPr lang="en-US" sz="2000" dirty="0"/>
              <a:t>SEC </a:t>
            </a:r>
            <a:r>
              <a:rPr lang="en-US" sz="2000" dirty="0" smtClean="0"/>
              <a:t>2015, NGO Trans, ACSE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lowchart: Connector 5"/>
          <p:cNvSpPr/>
          <p:nvPr/>
        </p:nvSpPr>
        <p:spPr>
          <a:xfrm>
            <a:off x="2461189" y="3638304"/>
            <a:ext cx="1439610" cy="1083781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79316" y="3809034"/>
            <a:ext cx="12033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&gt; 3000</a:t>
            </a:r>
            <a:endParaRPr lang="en-GB" sz="25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1244" y="4209635"/>
            <a:ext cx="111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Social </a:t>
            </a:r>
            <a:r>
              <a:rPr lang="en-US" sz="1200" dirty="0" err="1" smtClean="0">
                <a:solidFill>
                  <a:schemeClr val="bg1"/>
                </a:solidFill>
              </a:rPr>
              <a:t>Ent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dirty="0" smtClean="0">
                <a:solidFill>
                  <a:schemeClr val="bg1"/>
                </a:solidFill>
              </a:rPr>
              <a:t>applied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210439" y="3715818"/>
            <a:ext cx="1367332" cy="100626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28359" y="3795712"/>
            <a:ext cx="931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1000</a:t>
            </a:r>
            <a:endParaRPr lang="en-GB" sz="25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0439" y="4121357"/>
            <a:ext cx="13230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Social Enterprises Selected &amp; Trained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33232" y="3330270"/>
            <a:ext cx="1872327" cy="5281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3967475" y="4051773"/>
            <a:ext cx="1171575" cy="3157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8424000" cy="951199"/>
          </a:xfrm>
        </p:spPr>
        <p:txBody>
          <a:bodyPr/>
          <a:lstStyle/>
          <a:p>
            <a:r>
              <a:rPr lang="en-GB" dirty="0" smtClean="0"/>
              <a:t>Some of our Social enterprise </a:t>
            </a:r>
            <a:r>
              <a:rPr lang="en-GB" smtClean="0"/>
              <a:t>championS </a:t>
            </a:r>
            <a:r>
              <a:rPr lang="en-GB" dirty="0" smtClean="0"/>
              <a:t>&amp;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371599"/>
            <a:ext cx="8208000" cy="3231901"/>
          </a:xfrm>
        </p:spPr>
        <p:txBody>
          <a:bodyPr/>
          <a:lstStyle/>
          <a:p>
            <a:r>
              <a:rPr lang="en-GB" dirty="0" err="1" smtClean="0"/>
              <a:t>Amartha</a:t>
            </a:r>
            <a:r>
              <a:rPr lang="en-GB" dirty="0" smtClean="0"/>
              <a:t> – </a:t>
            </a:r>
            <a:r>
              <a:rPr lang="en-GB" dirty="0" err="1" smtClean="0"/>
              <a:t>Fintech</a:t>
            </a:r>
            <a:r>
              <a:rPr lang="en-GB" dirty="0" smtClean="0"/>
              <a:t> – Jakarta, DKI Jakarta</a:t>
            </a:r>
          </a:p>
          <a:p>
            <a:r>
              <a:rPr lang="en-GB" dirty="0" smtClean="0"/>
              <a:t>YCAB SE – Education, Child Empowerment – Jakarta, DKI Jakarta</a:t>
            </a:r>
          </a:p>
          <a:p>
            <a:r>
              <a:rPr lang="en-GB" dirty="0" smtClean="0"/>
              <a:t>Indonesia </a:t>
            </a:r>
            <a:r>
              <a:rPr lang="en-GB" dirty="0" err="1" smtClean="0"/>
              <a:t>Medika</a:t>
            </a:r>
            <a:r>
              <a:rPr lang="en-GB" dirty="0" smtClean="0"/>
              <a:t> – Health – Malang, </a:t>
            </a:r>
            <a:r>
              <a:rPr lang="en-GB" dirty="0" err="1" smtClean="0"/>
              <a:t>EastJava</a:t>
            </a:r>
            <a:endParaRPr lang="en-GB" dirty="0" smtClean="0"/>
          </a:p>
          <a:p>
            <a:r>
              <a:rPr lang="en-GB" dirty="0" smtClean="0"/>
              <a:t>Code </a:t>
            </a:r>
            <a:r>
              <a:rPr lang="en-GB" dirty="0" err="1" smtClean="0"/>
              <a:t>Margonda</a:t>
            </a:r>
            <a:r>
              <a:rPr lang="en-GB" dirty="0" smtClean="0"/>
              <a:t> – Community Space – </a:t>
            </a:r>
            <a:r>
              <a:rPr lang="en-GB" dirty="0" err="1" smtClean="0"/>
              <a:t>Depok</a:t>
            </a:r>
            <a:r>
              <a:rPr lang="en-GB" dirty="0" smtClean="0"/>
              <a:t>, West Java</a:t>
            </a:r>
          </a:p>
          <a:p>
            <a:r>
              <a:rPr lang="en-GB" dirty="0" smtClean="0"/>
              <a:t>Baraka Nusantara – Education, Farming – Lombok, NTB</a:t>
            </a:r>
          </a:p>
          <a:p>
            <a:r>
              <a:rPr lang="en-GB" dirty="0" err="1" smtClean="0"/>
              <a:t>Desa</a:t>
            </a:r>
            <a:r>
              <a:rPr lang="en-GB" dirty="0" smtClean="0"/>
              <a:t> </a:t>
            </a:r>
            <a:r>
              <a:rPr lang="en-GB" dirty="0" err="1" smtClean="0"/>
              <a:t>Wisata</a:t>
            </a:r>
            <a:r>
              <a:rPr lang="en-GB" dirty="0" smtClean="0"/>
              <a:t> </a:t>
            </a:r>
            <a:r>
              <a:rPr lang="en-GB" dirty="0" err="1" smtClean="0"/>
              <a:t>Ekologis</a:t>
            </a:r>
            <a:r>
              <a:rPr lang="en-GB" dirty="0" smtClean="0"/>
              <a:t> (DWE) </a:t>
            </a:r>
            <a:r>
              <a:rPr lang="en-GB" dirty="0" err="1" smtClean="0"/>
              <a:t>Nyambu</a:t>
            </a:r>
            <a:r>
              <a:rPr lang="en-GB" dirty="0" smtClean="0"/>
              <a:t> – Ecotourism – </a:t>
            </a:r>
            <a:r>
              <a:rPr lang="en-GB" dirty="0" err="1" smtClean="0"/>
              <a:t>Tabanan</a:t>
            </a:r>
            <a:r>
              <a:rPr lang="en-GB" dirty="0" smtClean="0"/>
              <a:t> District, Bali</a:t>
            </a:r>
          </a:p>
          <a:p>
            <a:r>
              <a:rPr lang="en-GB" dirty="0" smtClean="0"/>
              <a:t>Yayasan Pelangi Nusantara (</a:t>
            </a:r>
            <a:r>
              <a:rPr lang="en-GB" dirty="0" err="1" smtClean="0"/>
              <a:t>Pelanusa</a:t>
            </a:r>
            <a:r>
              <a:rPr lang="en-GB" dirty="0" smtClean="0"/>
              <a:t>) – Arts &amp; Creative, Women Empowerment – Malang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44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british</a:t>
            </a:r>
            <a:r>
              <a:rPr lang="en-US" dirty="0" smtClean="0"/>
              <a:t>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2271712"/>
            <a:ext cx="8208000" cy="2331788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are the UK’s international </a:t>
            </a:r>
            <a:r>
              <a:rPr lang="en-US" dirty="0" err="1" smtClean="0"/>
              <a:t>organisation</a:t>
            </a:r>
            <a:r>
              <a:rPr lang="en-US" dirty="0" smtClean="0"/>
              <a:t> for cultural relations and educational opportunities. </a:t>
            </a:r>
            <a:endParaRPr lang="en-US" dirty="0"/>
          </a:p>
          <a:p>
            <a:r>
              <a:rPr lang="en-US" dirty="0" smtClean="0"/>
              <a:t>Founded </a:t>
            </a:r>
            <a:r>
              <a:rPr lang="en-US" dirty="0"/>
              <a:t>in </a:t>
            </a:r>
            <a:r>
              <a:rPr lang="en-US" dirty="0" smtClean="0"/>
              <a:t>1934, we </a:t>
            </a:r>
            <a:r>
              <a:rPr lang="en-US" dirty="0"/>
              <a:t>are </a:t>
            </a:r>
            <a:r>
              <a:rPr lang="en-US" dirty="0" smtClean="0"/>
              <a:t>a UK charity governed by Royal Charter and a UK public body.</a:t>
            </a:r>
            <a:endParaRPr lang="en-US" dirty="0"/>
          </a:p>
          <a:p>
            <a:r>
              <a:rPr lang="en-US" dirty="0" smtClean="0"/>
              <a:t>We operate in Indonesia since 1948.</a:t>
            </a:r>
            <a:endParaRPr lang="en-US" dirty="0"/>
          </a:p>
          <a:p>
            <a:r>
              <a:rPr lang="en-US" dirty="0"/>
              <a:t>We </a:t>
            </a:r>
            <a:r>
              <a:rPr lang="en-US" dirty="0" smtClean="0"/>
              <a:t>work with over 100 countries across the world.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3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</a:t>
            </a:r>
            <a:r>
              <a:rPr lang="en-GB" dirty="0" err="1" smtClean="0"/>
              <a:t>british</a:t>
            </a:r>
            <a:r>
              <a:rPr lang="en-GB" dirty="0" smtClean="0"/>
              <a:t> council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 positive contribution to the UK and the countries we work with – changing lives by </a:t>
            </a:r>
            <a:r>
              <a:rPr lang="en-US" b="1" dirty="0"/>
              <a:t>creating opportunities</a:t>
            </a:r>
            <a:r>
              <a:rPr lang="en-US" dirty="0"/>
              <a:t>, </a:t>
            </a:r>
            <a:r>
              <a:rPr lang="en-US" b="1" dirty="0"/>
              <a:t>building connections </a:t>
            </a:r>
            <a:r>
              <a:rPr lang="en-US" dirty="0"/>
              <a:t>and </a:t>
            </a:r>
            <a:r>
              <a:rPr lang="en-US" b="1" dirty="0"/>
              <a:t>engendering trust</a:t>
            </a:r>
            <a:r>
              <a:rPr lang="en-US" dirty="0"/>
              <a:t>.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We </a:t>
            </a:r>
            <a:r>
              <a:rPr lang="en-US" b="1" dirty="0">
                <a:solidFill>
                  <a:srgbClr val="002060"/>
                </a:solidFill>
              </a:rPr>
              <a:t>do this through our work in: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32" y="2427984"/>
            <a:ext cx="1219241" cy="914431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4" y="2427984"/>
            <a:ext cx="1219241" cy="914431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4" y="3488418"/>
            <a:ext cx="1219241" cy="914431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32" y="3488418"/>
            <a:ext cx="1219241" cy="91443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899129" y="2639615"/>
            <a:ext cx="1390670" cy="388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GB" sz="2000" b="1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GB" sz="2000" b="1" dirty="0">
              <a:solidFill>
                <a:srgbClr val="4A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93802" y="3751577"/>
            <a:ext cx="1786433" cy="388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  <a:defRPr/>
            </a:pPr>
            <a:r>
              <a:rPr lang="en-GB" sz="2000" b="1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GB" sz="2000" b="1" dirty="0">
              <a:solidFill>
                <a:srgbClr val="4A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04899" y="2691142"/>
            <a:ext cx="1875337" cy="388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  <a:defRPr/>
            </a:pPr>
            <a:r>
              <a:rPr lang="en-GB" sz="2000" b="1" dirty="0" smtClean="0">
                <a:solidFill>
                  <a:srgbClr val="4A4A4A"/>
                </a:solidFill>
                <a:cs typeface="British Council Sans"/>
              </a:rPr>
              <a:t>Arts and Culture</a:t>
            </a:r>
            <a:endParaRPr lang="en-GB" sz="2000" b="1" dirty="0">
              <a:solidFill>
                <a:srgbClr val="4A4A4A"/>
              </a:solidFill>
              <a:cs typeface="British Council San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97545" y="3746153"/>
            <a:ext cx="2205586" cy="388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GB" sz="2000" b="1" dirty="0" smtClean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Society</a:t>
            </a:r>
            <a:endParaRPr lang="en-GB" sz="2000" b="1" dirty="0">
              <a:solidFill>
                <a:srgbClr val="4A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8424000" cy="951199"/>
          </a:xfrm>
        </p:spPr>
        <p:txBody>
          <a:bodyPr/>
          <a:lstStyle/>
          <a:p>
            <a:r>
              <a:rPr lang="en-US" dirty="0"/>
              <a:t>THE BRITISH COUNCIL’S SOCIETY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247775"/>
            <a:ext cx="8208000" cy="3355726"/>
          </a:xfrm>
        </p:spPr>
        <p:txBody>
          <a:bodyPr/>
          <a:lstStyle/>
          <a:p>
            <a:r>
              <a:rPr lang="en-US" dirty="0"/>
              <a:t>We seek support </a:t>
            </a:r>
            <a:r>
              <a:rPr lang="en-US" dirty="0">
                <a:solidFill>
                  <a:srgbClr val="002060"/>
                </a:solidFill>
              </a:rPr>
              <a:t>societies</a:t>
            </a:r>
            <a:r>
              <a:rPr lang="en-US" dirty="0"/>
              <a:t> whose young people, citizens and institutions a contribute to a more </a:t>
            </a:r>
            <a:r>
              <a:rPr lang="en-US" b="1" dirty="0">
                <a:solidFill>
                  <a:srgbClr val="002060"/>
                </a:solidFill>
              </a:rPr>
              <a:t>inclusive</a:t>
            </a:r>
            <a:r>
              <a:rPr lang="en-US" dirty="0"/>
              <a:t>, </a:t>
            </a:r>
            <a:r>
              <a:rPr lang="en-US" b="1" dirty="0">
                <a:solidFill>
                  <a:srgbClr val="002060"/>
                </a:solidFill>
              </a:rPr>
              <a:t>open</a:t>
            </a:r>
            <a:r>
              <a:rPr lang="en-US" dirty="0"/>
              <a:t> and </a:t>
            </a:r>
            <a:r>
              <a:rPr lang="en-US" b="1" dirty="0">
                <a:solidFill>
                  <a:srgbClr val="002060"/>
                </a:solidFill>
              </a:rPr>
              <a:t>prosperous</a:t>
            </a:r>
            <a:r>
              <a:rPr lang="en-US" dirty="0"/>
              <a:t> world by ‘leveraging UK leadership in social enterprise’ which is one of four key themes for our Society work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7" y="2023642"/>
            <a:ext cx="4038598" cy="29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3401719"/>
            <a:ext cx="2066925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enterprise -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174500"/>
            <a:ext cx="8208000" cy="35308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smtClean="0"/>
              <a:t>“ a business </a:t>
            </a:r>
            <a:r>
              <a:rPr lang="en-US" dirty="0"/>
              <a:t>that tackle </a:t>
            </a:r>
            <a:r>
              <a:rPr lang="en-US" b="1" dirty="0"/>
              <a:t>social</a:t>
            </a:r>
            <a:r>
              <a:rPr lang="en-US" dirty="0"/>
              <a:t> and </a:t>
            </a:r>
            <a:r>
              <a:rPr lang="en-US" b="1" dirty="0"/>
              <a:t>environmental problems</a:t>
            </a:r>
            <a:r>
              <a:rPr lang="en-US" dirty="0"/>
              <a:t> and </a:t>
            </a:r>
            <a:r>
              <a:rPr lang="en-US" b="1" dirty="0"/>
              <a:t>work in communities </a:t>
            </a:r>
            <a:r>
              <a:rPr lang="en-US" dirty="0"/>
              <a:t>to improve people’s lives. Social enterprises can included charitable non-profit or business that make money. The majority of social enterprises </a:t>
            </a:r>
            <a:r>
              <a:rPr lang="en-US" b="1" dirty="0"/>
              <a:t>reinvest their profits in the communities </a:t>
            </a:r>
            <a:r>
              <a:rPr lang="en-US" dirty="0"/>
              <a:t>they work in</a:t>
            </a:r>
            <a:r>
              <a:rPr lang="en-US" dirty="0" smtClean="0"/>
              <a:t>.”</a:t>
            </a:r>
            <a:endParaRPr lang="en-US" dirty="0"/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i="1" dirty="0" smtClean="0"/>
              <a:t>G8 </a:t>
            </a:r>
            <a:r>
              <a:rPr lang="en-US" sz="1600" i="1" dirty="0"/>
              <a:t>factsheet: social investment and social enterprise (published: 3 Jun 2013)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 smtClean="0">
              <a:hlinkClick r:id="rId3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>
              <a:hlinkClick r:id="rId3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 smtClean="0">
              <a:hlinkClick r:id="rId3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>
              <a:hlinkClick r:id="rId3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 smtClean="0">
              <a:hlinkClick r:id="rId3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 smtClean="0">
              <a:hlinkClick r:id="rId3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 smtClean="0">
              <a:hlinkClick r:id="rId3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://www.gov.uk/government/publications/g8-factsheet-social-investment-and-social-enterprise/g8-factsheet-social-investment-and-social-enterprise</a:t>
            </a:r>
            <a:r>
              <a:rPr lang="en-US" sz="1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60729"/>
              </p:ext>
            </p:extLst>
          </p:nvPr>
        </p:nvGraphicFramePr>
        <p:xfrm>
          <a:off x="2187576" y="2472928"/>
          <a:ext cx="4279899" cy="176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MP 图像" r:id="rId4" imgW="6342857" imgH="3219899" progId="PBrush">
                  <p:embed/>
                </p:oleObj>
              </mc:Choice>
              <mc:Fallback>
                <p:oleObj name="BMP 图像" r:id="rId4" imgW="6342857" imgH="321989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6" y="2472928"/>
                        <a:ext cx="4279899" cy="1764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7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1"/>
            <a:ext cx="8424000" cy="951199"/>
          </a:xfrm>
        </p:spPr>
        <p:txBody>
          <a:bodyPr/>
          <a:lstStyle/>
          <a:p>
            <a:r>
              <a:rPr lang="en-US" sz="2800" dirty="0" smtClean="0"/>
              <a:t>Social enterprise - Characteristic</a:t>
            </a:r>
            <a:br>
              <a:rPr lang="en-US" sz="2800" dirty="0" smtClean="0"/>
            </a:br>
            <a:r>
              <a:rPr lang="en-US" sz="2400" dirty="0"/>
              <a:t>(</a:t>
            </a:r>
            <a:r>
              <a:rPr lang="en-US" sz="2400" dirty="0" smtClean="0"/>
              <a:t>Social </a:t>
            </a:r>
            <a:r>
              <a:rPr lang="en-US" sz="2400" dirty="0"/>
              <a:t>enterprise </a:t>
            </a:r>
            <a:r>
              <a:rPr lang="en-US" sz="2400" dirty="0" err="1" smtClean="0"/>
              <a:t>uk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0" y="1221582"/>
            <a:ext cx="4837424" cy="348907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dirty="0"/>
              <a:t>Social Enterprises should: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200" dirty="0"/>
              <a:t>Have a </a:t>
            </a:r>
            <a:r>
              <a:rPr lang="en-US" sz="1200" b="1" dirty="0">
                <a:solidFill>
                  <a:srgbClr val="002060"/>
                </a:solidFill>
              </a:rPr>
              <a:t>clear social and/or environmental mission </a:t>
            </a:r>
            <a:r>
              <a:rPr lang="en-US" sz="1200" dirty="0"/>
              <a:t>set out in their governing documents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200" dirty="0"/>
              <a:t>Generate the majority of their income through </a:t>
            </a:r>
            <a:r>
              <a:rPr lang="en-US" sz="1200" b="1" dirty="0">
                <a:solidFill>
                  <a:srgbClr val="002060"/>
                </a:solidFill>
              </a:rPr>
              <a:t>trade </a:t>
            </a:r>
            <a:r>
              <a:rPr lang="en-US" sz="1200" dirty="0">
                <a:solidFill>
                  <a:srgbClr val="002060"/>
                </a:solidFill>
              </a:rPr>
              <a:t>(revenues mainly from goods and services provided, not grants or donations)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</a:rPr>
              <a:t>Reinvest</a:t>
            </a:r>
            <a:r>
              <a:rPr lang="en-US" sz="1200" dirty="0"/>
              <a:t> the majority of their </a:t>
            </a:r>
            <a:r>
              <a:rPr lang="en-US" sz="1200" b="1" dirty="0">
                <a:solidFill>
                  <a:srgbClr val="002060"/>
                </a:solidFill>
              </a:rPr>
              <a:t>profits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200" dirty="0"/>
              <a:t>Be autonomous of state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200" dirty="0"/>
              <a:t>Be majority controlled in the interests of the social mission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200" dirty="0"/>
              <a:t>Be accountable and transparent</a:t>
            </a:r>
          </a:p>
          <a:p>
            <a:pPr marL="342900" lvl="1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200" dirty="0"/>
              <a:t>(The characteristics of a social enterprise)</a:t>
            </a:r>
            <a:r>
              <a:rPr lang="en-GB" sz="1200" dirty="0"/>
              <a:t> </a:t>
            </a:r>
            <a:endParaRPr lang="en-GB" sz="1100" dirty="0" smtClean="0">
              <a:hlinkClick r:id="rId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1100" dirty="0" smtClean="0">
                <a:hlinkClick r:id="rId2"/>
              </a:rPr>
              <a:t>https</a:t>
            </a:r>
            <a:r>
              <a:rPr lang="en-GB" sz="1100" dirty="0">
                <a:hlinkClick r:id="rId2"/>
              </a:rPr>
              <a:t>://</a:t>
            </a:r>
            <a:r>
              <a:rPr lang="en-GB" sz="1100" dirty="0" smtClean="0">
                <a:hlinkClick r:id="rId2"/>
              </a:rPr>
              <a:t>www.socialenterprise.org.uk/Handlers/Download.ashx?IDMF=96f544c0-eb5c-404a-92a2-e040e49148f9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2" descr="I:\Multimedia and Pictures\Science\Climate Change 2010-2011\Adam's Photo Trove\Resized for Web\Sedya Mulya 8861699552_8f982cf190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7" y="1215959"/>
            <a:ext cx="3466738" cy="1734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9" y="2771775"/>
            <a:ext cx="3301875" cy="163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STAKEHOLDERS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 smtClean="0"/>
              <a:t>Four types of stakeholders (key players) exist in the social entrepreneurship ecosystem: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/>
              <a:t>Social Enterprises </a:t>
            </a:r>
            <a:r>
              <a:rPr lang="en-US" sz="1400" dirty="0" smtClean="0"/>
              <a:t>(SEs): Indonesia has a relatively large number of Social Enterprise (±</a:t>
            </a:r>
            <a:r>
              <a:rPr lang="en-US" sz="1400" dirty="0"/>
              <a:t>1400 Social </a:t>
            </a:r>
            <a:r>
              <a:rPr lang="en-US" sz="1400" dirty="0" smtClean="0"/>
              <a:t>Enterprise), but most of these are still in the seed and venture stages. Significant challenges face SEs as they seek to move from the venture stage to growth.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/>
              <a:t>Social Investors</a:t>
            </a:r>
            <a:r>
              <a:rPr lang="en-US" sz="1400" dirty="0" smtClean="0"/>
              <a:t>: currently hold relatively moderate investments in Social Enterprise in Indonesia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/>
              <a:t>Social Enterprise Enablers</a:t>
            </a:r>
            <a:r>
              <a:rPr lang="en-US" sz="1400" dirty="0" smtClean="0"/>
              <a:t>: have moderate presence in Indonesia.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/>
              <a:t>Target Communities</a:t>
            </a:r>
            <a:r>
              <a:rPr lang="en-US" sz="1400" dirty="0" smtClean="0"/>
              <a:t>: target communities are abundant in Indonesia, and potential customers and target groups are receptive to Social Enterprise.</a:t>
            </a:r>
            <a:endParaRPr lang="en-GB" sz="1400" dirty="0"/>
          </a:p>
          <a:p>
            <a:pPr marL="342900" lvl="1" indent="0" algn="r">
              <a:lnSpc>
                <a:spcPct val="150000"/>
              </a:lnSpc>
              <a:spcAft>
                <a:spcPts val="0"/>
              </a:spcAft>
              <a:buNone/>
            </a:pPr>
            <a:endParaRPr lang="en-GB" sz="1200" dirty="0" smtClean="0"/>
          </a:p>
          <a:p>
            <a:pPr marL="228600" lvl="1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1200" i="1" dirty="0"/>
              <a:t>Based on Boston Consulting Group (BCG) Report – The Art of Sustainable Giving, 2015</a:t>
            </a:r>
            <a:endParaRPr lang="en-US" sz="1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OF SE IN INDONESIA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798792"/>
            <a:ext cx="7443786" cy="42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70000"/>
            <a:ext cx="8424000" cy="951199"/>
          </a:xfrm>
        </p:spPr>
        <p:txBody>
          <a:bodyPr/>
          <a:lstStyle/>
          <a:p>
            <a:r>
              <a:rPr lang="en-GB" dirty="0" smtClean="0"/>
              <a:t>priorities for increasing se IN indonesia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323975"/>
            <a:ext cx="8208000" cy="32795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Strengthen social entrepreneurs and their capabilities</a:t>
            </a:r>
          </a:p>
          <a:p>
            <a:pPr marL="571500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/>
              <a:t>Attracting and nurturing talent for SEs</a:t>
            </a:r>
          </a:p>
          <a:p>
            <a:pPr marL="571500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/>
              <a:t>Increasing the number of SE accelerators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Magnify the impact of enablers</a:t>
            </a:r>
          </a:p>
          <a:p>
            <a:pPr marL="571500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/>
              <a:t>Orchestrating efforts to grow the SE ecosystem</a:t>
            </a:r>
          </a:p>
          <a:p>
            <a:pPr marL="571500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/>
              <a:t>Accelerating ease of doing business in Indonesia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Attract more social investors</a:t>
            </a:r>
          </a:p>
          <a:p>
            <a:pPr marL="571500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GB" dirty="0" smtClean="0"/>
              <a:t>Establishing proof of concept in impact investing</a:t>
            </a:r>
          </a:p>
          <a:p>
            <a:pPr marL="2286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GB" dirty="0"/>
          </a:p>
          <a:p>
            <a:pPr marL="2286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GB" dirty="0" smtClean="0"/>
          </a:p>
          <a:p>
            <a:pPr marL="228600" lvl="1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i="1" dirty="0"/>
              <a:t>Based on Boston Consulting Group (BCG</a:t>
            </a:r>
            <a:r>
              <a:rPr lang="en-GB" sz="1600" i="1" dirty="0" smtClean="0"/>
              <a:t>) Report </a:t>
            </a:r>
            <a:r>
              <a:rPr lang="en-GB" sz="1600" i="1" dirty="0"/>
              <a:t>– The Art of Sustainable Giving, 2015</a:t>
            </a:r>
            <a:endParaRPr lang="en-US" sz="1600" i="1" dirty="0"/>
          </a:p>
          <a:p>
            <a:pPr marL="2286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16 PowerPoint Template Corporate Dark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C Presentation Blue.potx" id="{77A3D521-2C2F-4869-B745-9B73F4350798}" vid="{5A653AA1-D310-4FFA-92E4-F873D7AC3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F016 PowerPoint Template Corporate Dark Blue</Template>
  <TotalTime>959</TotalTime>
  <Words>1484</Words>
  <Application>Microsoft Office PowerPoint</Application>
  <PresentationFormat>On-screen Show (16:9)</PresentationFormat>
  <Paragraphs>192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F016 PowerPoint Template Corporate Dark Blue</vt:lpstr>
      <vt:lpstr>BMP 图像</vt:lpstr>
      <vt:lpstr>BRITISH COUNCIL PROGRAMME IN SUPPORTING SOCIAL ENTERPRISE IN INDONESIA  </vt:lpstr>
      <vt:lpstr>About british council</vt:lpstr>
      <vt:lpstr>About british council</vt:lpstr>
      <vt:lpstr>THE BRITISH COUNCIL’S SOCIETY VISION</vt:lpstr>
      <vt:lpstr>Social enterprise - definition</vt:lpstr>
      <vt:lpstr>Social enterprise - Characteristic (Social enterprise uk)</vt:lpstr>
      <vt:lpstr>FOUR TYPES OF STAKEHOLDERS</vt:lpstr>
      <vt:lpstr>STAGE OF SE IN INDONESIA</vt:lpstr>
      <vt:lpstr>priorities for increasing se IN indonesia</vt:lpstr>
      <vt:lpstr>IdeaS FOR Solutions to the SE issue  based on British Council-Pulse lab jakarta co-design workshop for se ecosystem, march 2017</vt:lpstr>
      <vt:lpstr>British council – theory of change</vt:lpstr>
      <vt:lpstr>PowerPoint Presentation</vt:lpstr>
      <vt:lpstr>British council - Social Enterprise programmes</vt:lpstr>
      <vt:lpstr>BRITISH COUNCIL SOCIAL ENTERPRISE PROGRAMME IN INDONESIA SINCE 2010</vt:lpstr>
      <vt:lpstr>British Council: CEC 1-4, SEC 2015, NGO Trans, ACSE</vt:lpstr>
      <vt:lpstr>Some of our Social enterprise championS &amp; network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ENTERPRISE, SOCIAL INNOVATION &amp; SOCIAL INVESTMENT IN UK Black 48pt</dc:title>
  <dc:creator>Medina, Puti  (Indonesia)</dc:creator>
  <cp:lastModifiedBy>Medina, Puti  (Indonesia)</cp:lastModifiedBy>
  <cp:revision>55</cp:revision>
  <cp:lastPrinted>2015-04-16T10:57:37Z</cp:lastPrinted>
  <dcterms:created xsi:type="dcterms:W3CDTF">2017-07-19T03:10:29Z</dcterms:created>
  <dcterms:modified xsi:type="dcterms:W3CDTF">2017-08-08T10:04:51Z</dcterms:modified>
</cp:coreProperties>
</file>