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7" r:id="rId1"/>
    <p:sldMasterId id="2147483690" r:id="rId2"/>
    <p:sldMasterId id="2147483703" r:id="rId3"/>
    <p:sldMasterId id="2147483763" r:id="rId4"/>
  </p:sldMasterIdLst>
  <p:notesMasterIdLst>
    <p:notesMasterId r:id="rId31"/>
  </p:notesMasterIdLst>
  <p:sldIdLst>
    <p:sldId id="505" r:id="rId5"/>
    <p:sldId id="478" r:id="rId6"/>
    <p:sldId id="493" r:id="rId7"/>
    <p:sldId id="482" r:id="rId8"/>
    <p:sldId id="462" r:id="rId9"/>
    <p:sldId id="465" r:id="rId10"/>
    <p:sldId id="565" r:id="rId11"/>
    <p:sldId id="504" r:id="rId12"/>
    <p:sldId id="503" r:id="rId13"/>
    <p:sldId id="563" r:id="rId14"/>
    <p:sldId id="566" r:id="rId15"/>
    <p:sldId id="567" r:id="rId16"/>
    <p:sldId id="556" r:id="rId17"/>
    <p:sldId id="572" r:id="rId18"/>
    <p:sldId id="569" r:id="rId19"/>
    <p:sldId id="570" r:id="rId20"/>
    <p:sldId id="571" r:id="rId21"/>
    <p:sldId id="581" r:id="rId22"/>
    <p:sldId id="578" r:id="rId23"/>
    <p:sldId id="575" r:id="rId24"/>
    <p:sldId id="576" r:id="rId25"/>
    <p:sldId id="577" r:id="rId26"/>
    <p:sldId id="579" r:id="rId27"/>
    <p:sldId id="580" r:id="rId28"/>
    <p:sldId id="562" r:id="rId29"/>
    <p:sldId id="459" r:id="rId30"/>
  </p:sldIdLst>
  <p:sldSz cx="9144000" cy="6858000" type="screen4x3"/>
  <p:notesSz cx="6858000" cy="9144000"/>
  <p:defaultTextStyle>
    <a:defPPr>
      <a:defRPr lang="en-US"/>
    </a:defPPr>
    <a:lvl1pPr marL="0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3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37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71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06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40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7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0099"/>
    <a:srgbClr val="48A8CA"/>
    <a:srgbClr val="A3AEFD"/>
    <a:srgbClr val="FF3300"/>
  </p:clrMru>
  <p:extLst>
    <p:ext uri="{E76CE94A-603C-4142-B9EB-6D1370010A27}">
      <p14:discardImageEditData xmlns="" xmlns:p14="http://schemas.microsoft.com/office/powerpoint/2010/main" val="1"/>
    </p:ext>
    <p:ext uri="{D31A062A-798A-4329-ABDD-BBA856620510}">
      <p14:defaultImageDpi xmlns="" xmlns:p14="http://schemas.microsoft.com/office/powerpoint/2010/main" val="96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263" autoAdjust="0"/>
    <p:restoredTop sz="95272" autoAdjust="0"/>
  </p:normalViewPr>
  <p:slideViewPr>
    <p:cSldViewPr>
      <p:cViewPr>
        <p:scale>
          <a:sx n="66" d="100"/>
          <a:sy n="66" d="100"/>
        </p:scale>
        <p:origin x="-2256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830A1-3891-4B82-A120-081866556DA0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C9574-A819-4FE4-99A7-1E27AD09A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498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4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3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37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71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06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40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74" algn="l" defTabSz="9142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FE359-3B12-4527-99ED-4807AB3C95B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hilang</a:t>
            </a:r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3A7DFF-503E-4F72-9F80-8D671F86E4D5}" type="slidenum">
              <a:rPr lang="id-ID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id-ID" smtClean="0"/>
          </a:p>
        </p:txBody>
      </p:sp>
    </p:spTree>
    <p:extLst>
      <p:ext uri="{BB962C8B-B14F-4D97-AF65-F5344CB8AC3E}">
        <p14:creationId xmlns="" xmlns:p14="http://schemas.microsoft.com/office/powerpoint/2010/main" val="3665101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hilang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4230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Disebutkan</a:t>
            </a:r>
            <a:r>
              <a:rPr lang="en-US" dirty="0" smtClean="0"/>
              <a:t> di real life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4D757-6ED1-4EEC-9655-3C272D9AA27B}" type="slidenum">
              <a:rPr lang="id-ID" smtClean="0"/>
              <a:pPr/>
              <a:t>8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383808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9" y="20548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9" y="20548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45C1-0A6B-4921-AFEC-A328155B3F8F}" type="datetimeFigureOut">
              <a:rPr lang="en-US" smtClean="0"/>
              <a:pPr/>
              <a:t>8/9/2017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37A-14FB-425E-93A9-92F58092F3C8}" type="datetimeFigureOut">
              <a:rPr lang="en-US" smtClean="0"/>
              <a:pPr/>
              <a:t>8/9/2017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3FB5-05FF-4B57-A63A-98A7E8A45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9" y="20548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1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851" lvl="0" indent="-342851" algn="l" defTabSz="914269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1"/>
            <a:ext cx="8686800" cy="10956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134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3" indent="0">
              <a:buNone/>
              <a:defRPr sz="1600" b="1"/>
            </a:lvl4pPr>
            <a:lvl5pPr marL="1828537" indent="0">
              <a:buNone/>
              <a:defRPr sz="1600" b="1"/>
            </a:lvl5pPr>
            <a:lvl6pPr marL="2285671" indent="0">
              <a:buNone/>
              <a:defRPr sz="1600" b="1"/>
            </a:lvl6pPr>
            <a:lvl7pPr marL="2742806" indent="0">
              <a:buNone/>
              <a:defRPr sz="1600" b="1"/>
            </a:lvl7pPr>
            <a:lvl8pPr marL="3199940" indent="0">
              <a:buNone/>
              <a:defRPr sz="1600" b="1"/>
            </a:lvl8pPr>
            <a:lvl9pPr marL="36570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9" y="20548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B807-D9BD-463D-A091-382CC465F692}" type="datetimeFigureOut">
              <a:rPr lang="en-US" smtClean="0"/>
              <a:pPr/>
              <a:t>8/9/2017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45C1-0A6B-4921-AFEC-A328155B3F8F}" type="datetimeFigureOut">
              <a:rPr lang="en-US" smtClean="0"/>
              <a:pPr/>
              <a:t>8/9/2017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37A-14FB-425E-93A9-92F58092F3C8}" type="datetimeFigureOut">
              <a:rPr lang="en-US" smtClean="0"/>
              <a:pPr/>
              <a:t>8/9/2017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3FB5-05FF-4B57-A63A-98A7E8A45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9" y="20548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270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8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45C1-0A6B-4921-AFEC-A328155B3F8F}" type="datetimeFigureOut">
              <a:rPr lang="en-US" smtClean="0"/>
              <a:pPr/>
              <a:t>8/9/2017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346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93958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30958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812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37A-14FB-425E-93A9-92F58092F3C8}" type="datetimeFigureOut">
              <a:rPr lang="en-US" smtClean="0"/>
              <a:pPr/>
              <a:t>8/9/2017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93FB5-05FF-4B57-A63A-98A7E8A45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80835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6756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6623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0022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3243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649" r:id="rId12"/>
    <p:sldLayoutId id="2147483661" r:id="rId13"/>
    <p:sldLayoutId id="2147483655" r:id="rId14"/>
    <p:sldLayoutId id="2147483676" r:id="rId15"/>
    <p:sldLayoutId id="214748365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7964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IDF%202017\Opening-PKM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0.xml"/><Relationship Id="rId1" Type="http://schemas.openxmlformats.org/officeDocument/2006/relationships/video" Target="file:///F:\IDF%202017\video.mp4" TargetMode="Externa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F:\IDF%202017\Despacito%20ft.%20Daddy%20Yankee%20-%20idf2017_1.mp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4.xml"/><Relationship Id="rId1" Type="http://schemas.openxmlformats.org/officeDocument/2006/relationships/audio" Target="file:///F:\IDF%202017\01ROME~1.MP3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4.xml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IDF%202017\Depapepe%20-%20START%20(Trimmed).mp3" TargetMode="External"/><Relationship Id="rId6" Type="http://schemas.openxmlformats.org/officeDocument/2006/relationships/image" Target="../media/image33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75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211513" y="5959475"/>
            <a:ext cx="2808287" cy="288925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d-ID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282950" y="6032500"/>
            <a:ext cx="719138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893911" y="5461439"/>
            <a:ext cx="1516289" cy="4218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2475" tIns="41238" rIns="82475" bIns="41238">
            <a:spAutoFit/>
          </a:bodyPr>
          <a:lstStyle/>
          <a:p>
            <a:pPr defTabSz="825500" eaLnBrk="0" hangingPunct="0"/>
            <a:r>
              <a:rPr lang="en-US" sz="2200" b="1" dirty="0" smtClean="0">
                <a:latin typeface="Tahoma" pitchFamily="34" charset="0"/>
              </a:rPr>
              <a:t>LOADING</a:t>
            </a:r>
            <a:endParaRPr lang="en-US" sz="2200" b="1" dirty="0">
              <a:latin typeface="Tahoma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932238" y="6032500"/>
            <a:ext cx="574675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4364038" y="6032500"/>
            <a:ext cx="1079500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4867275" y="6032500"/>
            <a:ext cx="1079500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d-ID"/>
          </a:p>
        </p:txBody>
      </p:sp>
      <p:sp>
        <p:nvSpPr>
          <p:cNvPr id="9" name="Rectangle 8"/>
          <p:cNvSpPr/>
          <p:nvPr/>
        </p:nvSpPr>
        <p:spPr bwMode="auto">
          <a:xfrm>
            <a:off x="1828160" y="6381328"/>
            <a:ext cx="548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/>
        </p:spPr>
        <p:txBody>
          <a:bodyPr wrap="none" rtlCol="0" anchor="ctr"/>
          <a:lstStyle/>
          <a:p>
            <a:pPr algn="ctr"/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Indonesia  Tempo </a:t>
            </a:r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Doeloe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Opening-PK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-533400" y="251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7" y="0"/>
            <a:ext cx="91573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entagon 2"/>
          <p:cNvSpPr/>
          <p:nvPr/>
        </p:nvSpPr>
        <p:spPr>
          <a:xfrm>
            <a:off x="-1" y="0"/>
            <a:ext cx="5414775" cy="836712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PROFIL BISNIS</a:t>
            </a:r>
            <a:endParaRPr lang="en-US" sz="4400" b="1" dirty="0"/>
          </a:p>
        </p:txBody>
      </p:sp>
      <p:sp>
        <p:nvSpPr>
          <p:cNvPr id="6" name="Pentagon 5"/>
          <p:cNvSpPr/>
          <p:nvPr/>
        </p:nvSpPr>
        <p:spPr>
          <a:xfrm>
            <a:off x="5414775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ANALISIS  PASAR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7" name="Pentagon 6"/>
          <p:cNvSpPr/>
          <p:nvPr/>
        </p:nvSpPr>
        <p:spPr>
          <a:xfrm>
            <a:off x="6354852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PEMASARAN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8" name="Pentagon 7"/>
          <p:cNvSpPr/>
          <p:nvPr/>
        </p:nvSpPr>
        <p:spPr>
          <a:xfrm>
            <a:off x="7263626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PRODUKSI OPERASI</a:t>
            </a:r>
            <a:endParaRPr lang="en-US" sz="800" dirty="0"/>
          </a:p>
        </p:txBody>
      </p:sp>
      <p:sp>
        <p:nvSpPr>
          <p:cNvPr id="9" name="Pentagon 8"/>
          <p:cNvSpPr/>
          <p:nvPr/>
        </p:nvSpPr>
        <p:spPr>
          <a:xfrm>
            <a:off x="8235226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ANALISIS KELAYAKAN USAHA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10" name="Hexagon 9"/>
          <p:cNvSpPr/>
          <p:nvPr/>
        </p:nvSpPr>
        <p:spPr>
          <a:xfrm>
            <a:off x="1979712" y="1042865"/>
            <a:ext cx="7429981" cy="1296144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smtClean="0"/>
              <a:t>VISI JAGORAWI </a:t>
            </a:r>
            <a:r>
              <a:rPr lang="en-US" dirty="0" smtClean="0"/>
              <a:t>:  “</a:t>
            </a:r>
            <a:r>
              <a:rPr lang="en-US" dirty="0" err="1" smtClean="0"/>
              <a:t>Memordinasi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r>
              <a:rPr lang="en-US" dirty="0" smtClean="0"/>
              <a:t> </a:t>
            </a:r>
            <a:r>
              <a:rPr lang="en-US" dirty="0" err="1" smtClean="0"/>
              <a:t>jamu</a:t>
            </a:r>
            <a:r>
              <a:rPr lang="en-US" dirty="0" smtClean="0"/>
              <a:t> </a:t>
            </a:r>
            <a:r>
              <a:rPr lang="en-US" dirty="0" err="1" smtClean="0"/>
              <a:t>tradisional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minuman</a:t>
            </a:r>
            <a:r>
              <a:rPr lang="en-US" dirty="0" smtClean="0"/>
              <a:t> yang </a:t>
            </a:r>
            <a:r>
              <a:rPr lang="en-US" dirty="0" err="1" smtClean="0"/>
              <a:t>uggul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berdaya</a:t>
            </a:r>
            <a:r>
              <a:rPr lang="en-US" dirty="0" smtClean="0"/>
              <a:t> </a:t>
            </a:r>
            <a:r>
              <a:rPr lang="en-US" dirty="0" err="1" smtClean="0"/>
              <a:t>saing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kesejahteraan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membudayakan</a:t>
            </a:r>
            <a:r>
              <a:rPr lang="en-US" dirty="0" smtClean="0"/>
              <a:t> </a:t>
            </a:r>
            <a:r>
              <a:rPr lang="en-US" dirty="0" err="1" smtClean="0"/>
              <a:t>kearifan</a:t>
            </a:r>
            <a:r>
              <a:rPr lang="en-US" dirty="0" smtClean="0"/>
              <a:t> </a:t>
            </a:r>
            <a:r>
              <a:rPr lang="en-US" dirty="0" err="1" smtClean="0"/>
              <a:t>lokal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2" name="Hexagon 11"/>
          <p:cNvSpPr/>
          <p:nvPr/>
        </p:nvSpPr>
        <p:spPr>
          <a:xfrm>
            <a:off x="1714019" y="4869160"/>
            <a:ext cx="7429981" cy="1296144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LOGO JAGORAWI</a:t>
            </a:r>
            <a:endParaRPr lang="en-US" b="1" dirty="0"/>
          </a:p>
        </p:txBody>
      </p:sp>
      <p:sp>
        <p:nvSpPr>
          <p:cNvPr id="13" name="Hexagon 12"/>
          <p:cNvSpPr/>
          <p:nvPr/>
        </p:nvSpPr>
        <p:spPr>
          <a:xfrm>
            <a:off x="1699783" y="2780928"/>
            <a:ext cx="7429981" cy="1296144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smtClean="0"/>
              <a:t>JARGON JAGORAWI </a:t>
            </a:r>
            <a:r>
              <a:rPr lang="en-US" dirty="0" smtClean="0"/>
              <a:t>: “ FRESH, DELICIOUS </a:t>
            </a:r>
            <a:r>
              <a:rPr lang="en-US" dirty="0" err="1" smtClean="0"/>
              <a:t>dan</a:t>
            </a:r>
            <a:r>
              <a:rPr lang="en-US" dirty="0" smtClean="0"/>
              <a:t> MAKNYUS”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" y="1407983"/>
            <a:ext cx="2617514" cy="223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" y="3645024"/>
            <a:ext cx="2395236" cy="163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" y="5284750"/>
            <a:ext cx="2639761" cy="15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406" y="1042865"/>
            <a:ext cx="5235830" cy="312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2275698" y="4892267"/>
            <a:ext cx="4907538" cy="7849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Tulisan</a:t>
            </a:r>
            <a:r>
              <a:rPr lang="en-US" sz="2000" dirty="0" smtClean="0"/>
              <a:t> JAGORAWI </a:t>
            </a:r>
            <a:r>
              <a:rPr lang="en-US" sz="2000" dirty="0" err="1" smtClean="0"/>
              <a:t>adalah</a:t>
            </a:r>
            <a:r>
              <a:rPr lang="en-US" sz="2000" dirty="0" smtClean="0"/>
              <a:t> brand </a:t>
            </a:r>
            <a:r>
              <a:rPr lang="en-US" sz="2000" dirty="0" err="1" smtClean="0"/>
              <a:t>produk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565321" y="2996952"/>
            <a:ext cx="0" cy="189531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431158" y="2780928"/>
            <a:ext cx="640478" cy="172819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134119" y="4509120"/>
            <a:ext cx="5299166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/>
              <a:t>Produk</a:t>
            </a:r>
            <a:r>
              <a:rPr lang="en-US" sz="2400" dirty="0" smtClean="0"/>
              <a:t> JAGORAWI </a:t>
            </a:r>
            <a:r>
              <a:rPr lang="en-US" sz="2400" dirty="0" err="1" smtClean="0"/>
              <a:t>berasal</a:t>
            </a:r>
            <a:r>
              <a:rPr lang="en-US" sz="2400" dirty="0" smtClean="0"/>
              <a:t> </a:t>
            </a:r>
            <a:r>
              <a:rPr lang="en-US" sz="2400" dirty="0" err="1" smtClean="0"/>
              <a:t>dai</a:t>
            </a:r>
            <a:r>
              <a:rPr lang="en-US" sz="2400" dirty="0" smtClean="0"/>
              <a:t> </a:t>
            </a:r>
            <a:r>
              <a:rPr lang="en-US" sz="2400" dirty="0" err="1" smtClean="0"/>
              <a:t>jamu</a:t>
            </a:r>
            <a:r>
              <a:rPr lang="en-US" sz="2400" dirty="0" smtClean="0"/>
              <a:t> </a:t>
            </a:r>
            <a:r>
              <a:rPr lang="en-US" sz="2400" dirty="0" err="1" smtClean="0"/>
              <a:t>gendhong</a:t>
            </a:r>
            <a:r>
              <a:rPr lang="en-US" sz="2400" dirty="0" smtClean="0"/>
              <a:t> </a:t>
            </a:r>
            <a:r>
              <a:rPr lang="en-US" sz="2400" dirty="0" err="1" smtClean="0"/>
              <a:t>asli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419872" y="1988840"/>
            <a:ext cx="0" cy="28803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263863" y="4797152"/>
            <a:ext cx="6999763" cy="14401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/>
              <a:t>Penjual</a:t>
            </a:r>
            <a:r>
              <a:rPr lang="en-US" sz="2400" dirty="0" smtClean="0"/>
              <a:t> </a:t>
            </a:r>
            <a:r>
              <a:rPr lang="en-US" sz="2400" dirty="0" err="1" smtClean="0"/>
              <a:t>jamu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bersanggul</a:t>
            </a:r>
            <a:r>
              <a:rPr lang="en-US" sz="2400" dirty="0" smtClean="0"/>
              <a:t> </a:t>
            </a:r>
            <a:r>
              <a:rPr lang="en-US" sz="2400" dirty="0" err="1" smtClean="0"/>
              <a:t>menunjukkan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</a:t>
            </a:r>
            <a:r>
              <a:rPr lang="en-US" sz="2400" dirty="0" err="1" smtClean="0"/>
              <a:t>jamu</a:t>
            </a:r>
            <a:r>
              <a:rPr lang="en-US" sz="2400" dirty="0" smtClean="0"/>
              <a:t> </a:t>
            </a:r>
            <a:r>
              <a:rPr lang="en-US" sz="2400" dirty="0" err="1" smtClean="0"/>
              <a:t>diproduksi</a:t>
            </a:r>
            <a:r>
              <a:rPr lang="en-US" sz="2400" dirty="0" smtClean="0"/>
              <a:t> </a:t>
            </a:r>
            <a:r>
              <a:rPr lang="en-US" sz="2400" dirty="0" err="1" smtClean="0"/>
              <a:t>wanita</a:t>
            </a:r>
            <a:r>
              <a:rPr lang="en-US" sz="2400" dirty="0" smtClean="0"/>
              <a:t> </a:t>
            </a:r>
            <a:r>
              <a:rPr lang="en-US" sz="2400" dirty="0" err="1" smtClean="0"/>
              <a:t>asli</a:t>
            </a:r>
            <a:r>
              <a:rPr lang="en-US" sz="2400" dirty="0" smtClean="0"/>
              <a:t> </a:t>
            </a:r>
            <a:r>
              <a:rPr lang="en-US" sz="2400" dirty="0" err="1" smtClean="0"/>
              <a:t>Jawa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220072" y="2093495"/>
            <a:ext cx="0" cy="291632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431158" y="5085220"/>
            <a:ext cx="6058128" cy="106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Motif batik </a:t>
            </a:r>
            <a:r>
              <a:rPr lang="en-US" sz="2400" dirty="0" err="1" smtClean="0"/>
              <a:t>khas</a:t>
            </a:r>
            <a:r>
              <a:rPr lang="en-US" sz="2400" dirty="0" smtClean="0"/>
              <a:t> SOLO </a:t>
            </a:r>
            <a:r>
              <a:rPr lang="en-US" sz="2400" dirty="0" err="1" smtClean="0"/>
              <a:t>menunjukkan</a:t>
            </a:r>
            <a:r>
              <a:rPr lang="en-US" sz="2400" dirty="0" smtClean="0"/>
              <a:t> </a:t>
            </a:r>
            <a:r>
              <a:rPr lang="en-US" sz="2400" dirty="0" err="1" smtClean="0"/>
              <a:t>kearifan</a:t>
            </a:r>
            <a:r>
              <a:rPr lang="en-US" sz="2400" dirty="0" smtClean="0"/>
              <a:t> </a:t>
            </a:r>
            <a:r>
              <a:rPr lang="en-US" sz="2400" dirty="0" err="1" smtClean="0"/>
              <a:t>lokal</a:t>
            </a:r>
            <a:r>
              <a:rPr lang="en-US" sz="2400" dirty="0" smtClean="0"/>
              <a:t> Indonesia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783702" y="2996952"/>
            <a:ext cx="636170" cy="190821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330958" y="4905164"/>
            <a:ext cx="5538204" cy="11662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Logo HALAL </a:t>
            </a:r>
            <a:r>
              <a:rPr lang="en-US" sz="2400" dirty="0" err="1" smtClean="0"/>
              <a:t>menunjukkan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</a:t>
            </a:r>
            <a:r>
              <a:rPr lang="en-US" sz="2400" dirty="0" err="1" smtClean="0"/>
              <a:t>minuman</a:t>
            </a:r>
            <a:r>
              <a:rPr lang="en-US" sz="2400" dirty="0" smtClean="0"/>
              <a:t> </a:t>
            </a:r>
            <a:r>
              <a:rPr lang="en-US" sz="2400" dirty="0" err="1" smtClean="0"/>
              <a:t>layak</a:t>
            </a:r>
            <a:r>
              <a:rPr lang="en-US" sz="2400" dirty="0" smtClean="0"/>
              <a:t> </a:t>
            </a:r>
            <a:r>
              <a:rPr lang="en-US" sz="2400" dirty="0" err="1" smtClean="0"/>
              <a:t>dikonsumsi</a:t>
            </a:r>
            <a:endParaRPr lang="en-US" sz="24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957720" y="2742825"/>
            <a:ext cx="1457055" cy="205432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99" name="Straight Arrow Connector 8198"/>
          <p:cNvCxnSpPr/>
          <p:nvPr/>
        </p:nvCxnSpPr>
        <p:spPr>
          <a:xfrm>
            <a:off x="3419872" y="3429000"/>
            <a:ext cx="2013413" cy="136815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200" name="Rounded Rectangle 8199"/>
          <p:cNvSpPr/>
          <p:nvPr/>
        </p:nvSpPr>
        <p:spPr>
          <a:xfrm>
            <a:off x="2674095" y="4797151"/>
            <a:ext cx="5781900" cy="12742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Garis</a:t>
            </a:r>
            <a:r>
              <a:rPr lang="en-US" sz="2400" dirty="0" smtClean="0"/>
              <a:t> </a:t>
            </a:r>
            <a:r>
              <a:rPr lang="en-US" sz="2400" dirty="0" err="1" smtClean="0"/>
              <a:t>melengkung</a:t>
            </a:r>
            <a:r>
              <a:rPr lang="en-US" sz="2400" dirty="0" smtClean="0"/>
              <a:t> </a:t>
            </a:r>
            <a:r>
              <a:rPr lang="en-US" sz="2400" dirty="0" err="1" smtClean="0"/>
              <a:t>melambangkan</a:t>
            </a:r>
            <a:r>
              <a:rPr lang="en-US" sz="2400" dirty="0" smtClean="0"/>
              <a:t> </a:t>
            </a:r>
            <a:r>
              <a:rPr lang="en-US" sz="2400" dirty="0" err="1" smtClean="0"/>
              <a:t>suasana</a:t>
            </a:r>
            <a:r>
              <a:rPr lang="en-US" sz="2400" dirty="0" smtClean="0"/>
              <a:t> </a:t>
            </a:r>
            <a:r>
              <a:rPr lang="en-US" sz="2400" dirty="0" err="1" smtClean="0"/>
              <a:t>lingkungan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menyatu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alam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881709604"/>
      </p:ext>
    </p:ext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500"/>
                            </p:stCondLst>
                            <p:childTnLst>
                              <p:par>
                                <p:cTn id="96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8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7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8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22" grpId="0" animBg="1"/>
      <p:bldP spid="22" grpId="1" animBg="1"/>
      <p:bldP spid="26" grpId="0" animBg="1"/>
      <p:bldP spid="26" grpId="1" animBg="1"/>
      <p:bldP spid="29" grpId="0" animBg="1"/>
      <p:bldP spid="29" grpId="1" animBg="1"/>
      <p:bldP spid="8200" grpId="0" animBg="1"/>
      <p:bldP spid="820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entagon 2"/>
          <p:cNvSpPr/>
          <p:nvPr/>
        </p:nvSpPr>
        <p:spPr>
          <a:xfrm>
            <a:off x="940077" y="0"/>
            <a:ext cx="5414775" cy="836712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ANALISIS PASAR</a:t>
            </a:r>
            <a:endParaRPr lang="en-US" sz="4400" b="1" dirty="0"/>
          </a:p>
        </p:txBody>
      </p:sp>
      <p:sp>
        <p:nvSpPr>
          <p:cNvPr id="4" name="Pentagon 3"/>
          <p:cNvSpPr/>
          <p:nvPr/>
        </p:nvSpPr>
        <p:spPr>
          <a:xfrm>
            <a:off x="7624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PROFIL BISNIS</a:t>
            </a:r>
            <a:endParaRPr lang="en-US" sz="800" dirty="0"/>
          </a:p>
        </p:txBody>
      </p:sp>
      <p:sp>
        <p:nvSpPr>
          <p:cNvPr id="5" name="Pentagon 4"/>
          <p:cNvSpPr/>
          <p:nvPr/>
        </p:nvSpPr>
        <p:spPr>
          <a:xfrm>
            <a:off x="6354852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PEMASARAN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6" name="Pentagon 5"/>
          <p:cNvSpPr/>
          <p:nvPr/>
        </p:nvSpPr>
        <p:spPr>
          <a:xfrm>
            <a:off x="7263626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PRODUKSI OPERASI</a:t>
            </a:r>
            <a:endParaRPr lang="en-US" sz="800" dirty="0"/>
          </a:p>
        </p:txBody>
      </p:sp>
      <p:sp>
        <p:nvSpPr>
          <p:cNvPr id="7" name="Pentagon 6"/>
          <p:cNvSpPr/>
          <p:nvPr/>
        </p:nvSpPr>
        <p:spPr>
          <a:xfrm>
            <a:off x="8235226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ANALISIS KELAYAKAN USAHA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2" name="Hexagon 1"/>
          <p:cNvSpPr/>
          <p:nvPr/>
        </p:nvSpPr>
        <p:spPr>
          <a:xfrm>
            <a:off x="477107" y="1495367"/>
            <a:ext cx="6332131" cy="1944216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SEGMENTASI PASAR</a:t>
            </a:r>
            <a:endParaRPr lang="en-US" sz="4400" b="1" dirty="0"/>
          </a:p>
        </p:txBody>
      </p:sp>
      <p:sp>
        <p:nvSpPr>
          <p:cNvPr id="9" name="Hexagon 8"/>
          <p:cNvSpPr/>
          <p:nvPr/>
        </p:nvSpPr>
        <p:spPr>
          <a:xfrm>
            <a:off x="3647464" y="3933056"/>
            <a:ext cx="4896544" cy="1944216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TARGET PASAR</a:t>
            </a:r>
            <a:endParaRPr lang="en-US" sz="4400" b="1" dirty="0"/>
          </a:p>
        </p:txBody>
      </p:sp>
      <p:sp>
        <p:nvSpPr>
          <p:cNvPr id="8" name="Hexagon 7"/>
          <p:cNvSpPr/>
          <p:nvPr/>
        </p:nvSpPr>
        <p:spPr>
          <a:xfrm>
            <a:off x="2012949" y="1334199"/>
            <a:ext cx="5118101" cy="686847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SEGMENTASI PASAR</a:t>
            </a:r>
            <a:endParaRPr lang="en-US" sz="32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" y="2234719"/>
            <a:ext cx="5523363" cy="367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51008"/>
            <a:ext cx="5722982" cy="321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918" y="2233351"/>
            <a:ext cx="5390426" cy="358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Hexagon 10"/>
          <p:cNvSpPr/>
          <p:nvPr/>
        </p:nvSpPr>
        <p:spPr>
          <a:xfrm>
            <a:off x="2012949" y="1272743"/>
            <a:ext cx="4611552" cy="990877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TARGET PASAR</a:t>
            </a:r>
            <a:endParaRPr lang="en-US" sz="3200" b="1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57" y="2803593"/>
            <a:ext cx="71218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52908188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55" presetID="18" presetClass="exit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5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8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6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8" grpId="0" animBg="1"/>
      <p:bldP spid="8" grpId="1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3"/>
            <a:ext cx="9144000" cy="687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entagon 2"/>
          <p:cNvSpPr/>
          <p:nvPr/>
        </p:nvSpPr>
        <p:spPr>
          <a:xfrm>
            <a:off x="1821906" y="24517"/>
            <a:ext cx="5414775" cy="83671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PEMASARAN</a:t>
            </a:r>
            <a:endParaRPr lang="en-US" sz="4400" b="1" dirty="0"/>
          </a:p>
        </p:txBody>
      </p:sp>
      <p:sp>
        <p:nvSpPr>
          <p:cNvPr id="4" name="Pentagon 3"/>
          <p:cNvSpPr/>
          <p:nvPr/>
        </p:nvSpPr>
        <p:spPr>
          <a:xfrm>
            <a:off x="7624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PROFIL BISNIS</a:t>
            </a:r>
            <a:endParaRPr lang="en-US" sz="800" dirty="0"/>
          </a:p>
        </p:txBody>
      </p:sp>
      <p:sp>
        <p:nvSpPr>
          <p:cNvPr id="5" name="Pentagon 4"/>
          <p:cNvSpPr/>
          <p:nvPr/>
        </p:nvSpPr>
        <p:spPr>
          <a:xfrm>
            <a:off x="916398" y="24517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PEMASARAN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6" name="Pentagon 5"/>
          <p:cNvSpPr/>
          <p:nvPr/>
        </p:nvSpPr>
        <p:spPr>
          <a:xfrm>
            <a:off x="7263626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PRODUKSI OPERASI</a:t>
            </a:r>
            <a:endParaRPr lang="en-US" sz="800" dirty="0"/>
          </a:p>
        </p:txBody>
      </p:sp>
      <p:sp>
        <p:nvSpPr>
          <p:cNvPr id="7" name="Pentagon 6"/>
          <p:cNvSpPr/>
          <p:nvPr/>
        </p:nvSpPr>
        <p:spPr>
          <a:xfrm>
            <a:off x="8235226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ANALISIS KELAYAKAN USAHA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2" name="Pentagon 1"/>
          <p:cNvSpPr/>
          <p:nvPr/>
        </p:nvSpPr>
        <p:spPr>
          <a:xfrm>
            <a:off x="251520" y="1304764"/>
            <a:ext cx="5527810" cy="792088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PRODUCT</a:t>
            </a:r>
            <a:endParaRPr lang="en-US" sz="4000" b="1" dirty="0"/>
          </a:p>
        </p:txBody>
      </p:sp>
      <p:sp>
        <p:nvSpPr>
          <p:cNvPr id="9" name="Pentagon 8"/>
          <p:cNvSpPr/>
          <p:nvPr/>
        </p:nvSpPr>
        <p:spPr>
          <a:xfrm>
            <a:off x="251520" y="2306289"/>
            <a:ext cx="5527810" cy="79208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PRICE</a:t>
            </a:r>
            <a:endParaRPr lang="en-US" sz="4000" b="1" dirty="0"/>
          </a:p>
        </p:txBody>
      </p:sp>
      <p:sp>
        <p:nvSpPr>
          <p:cNvPr id="10" name="Pentagon 9"/>
          <p:cNvSpPr/>
          <p:nvPr/>
        </p:nvSpPr>
        <p:spPr>
          <a:xfrm>
            <a:off x="223210" y="3429000"/>
            <a:ext cx="5527810" cy="792088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PLACEMENT</a:t>
            </a:r>
            <a:endParaRPr lang="en-US" sz="4000" b="1" dirty="0"/>
          </a:p>
        </p:txBody>
      </p:sp>
      <p:sp>
        <p:nvSpPr>
          <p:cNvPr id="11" name="Pentagon 10"/>
          <p:cNvSpPr/>
          <p:nvPr/>
        </p:nvSpPr>
        <p:spPr>
          <a:xfrm>
            <a:off x="202358" y="4653136"/>
            <a:ext cx="5527810" cy="792088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PEOPLE</a:t>
            </a:r>
            <a:endParaRPr lang="en-US" sz="4000" b="1" dirty="0"/>
          </a:p>
        </p:txBody>
      </p:sp>
      <p:sp>
        <p:nvSpPr>
          <p:cNvPr id="12" name="Pentagon 11"/>
          <p:cNvSpPr/>
          <p:nvPr/>
        </p:nvSpPr>
        <p:spPr>
          <a:xfrm>
            <a:off x="248398" y="5805264"/>
            <a:ext cx="5527810" cy="792088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PROMOTION</a:t>
            </a:r>
            <a:endParaRPr lang="en-US" sz="40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68" y="949874"/>
            <a:ext cx="2295069" cy="329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139" y="1824679"/>
            <a:ext cx="2883474" cy="287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13" y="3660386"/>
            <a:ext cx="4778537" cy="318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680" y="4123897"/>
            <a:ext cx="2734333" cy="272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40" y="2728539"/>
            <a:ext cx="3153660" cy="393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2512448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xit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0"/>
            <a:ext cx="9153525" cy="685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6" descr="searchi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76">
            <a:off x="-277813" y="-220663"/>
            <a:ext cx="3733801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exagon 2"/>
          <p:cNvSpPr/>
          <p:nvPr/>
        </p:nvSpPr>
        <p:spPr>
          <a:xfrm>
            <a:off x="2339752" y="2486950"/>
            <a:ext cx="5472608" cy="2526226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VARIASI RASA JAMU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68668" y="494692"/>
            <a:ext cx="3599919" cy="9900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BEKEN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67634" y="269658"/>
            <a:ext cx="792088" cy="72008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1</a:t>
            </a:r>
            <a:endParaRPr lang="en-US" sz="3600" b="1" dirty="0"/>
          </a:p>
        </p:txBody>
      </p:sp>
      <p:pic>
        <p:nvPicPr>
          <p:cNvPr id="11266" name="Picture 2" descr="Hasil gambar untuk jamu beras kencu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165" y="1157775"/>
            <a:ext cx="4829175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663678" y="1767381"/>
            <a:ext cx="3599919" cy="9900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KUSEM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7634" y="1407341"/>
            <a:ext cx="792088" cy="72008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792" y="3067817"/>
            <a:ext cx="3599919" cy="9900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BETE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3748" y="2707777"/>
            <a:ext cx="792088" cy="72008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3</a:t>
            </a:r>
            <a:endParaRPr lang="en-US" sz="3600" b="1" dirty="0"/>
          </a:p>
        </p:txBody>
      </p:sp>
      <p:pic>
        <p:nvPicPr>
          <p:cNvPr id="11270" name="Picture 6" descr="Hasil gambar untuk jamu brotowa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39" y="2003836"/>
            <a:ext cx="4829175" cy="2847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45" y="3427857"/>
            <a:ext cx="5200758" cy="288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267634" y="4415897"/>
            <a:ext cx="3599919" cy="9900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PISS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-128410" y="4055857"/>
            <a:ext cx="792088" cy="72008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56" y="4775936"/>
            <a:ext cx="2553696" cy="207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377243" y="5856547"/>
            <a:ext cx="3599919" cy="9900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TAWA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-18801" y="5496507"/>
            <a:ext cx="792088" cy="72008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5</a:t>
            </a:r>
            <a:endParaRPr lang="en-US" sz="3600" b="1" dirty="0"/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553" y="5096888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3751238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0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4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824" y="1988840"/>
            <a:ext cx="301747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77" y="15985"/>
            <a:ext cx="2105734" cy="17267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27975"/>
            <a:ext cx="2252885" cy="16067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1" y="198329"/>
            <a:ext cx="2396901" cy="19330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301" y="3861048"/>
            <a:ext cx="2466975" cy="1847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49224"/>
            <a:ext cx="2338152" cy="2249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232" y="2551584"/>
            <a:ext cx="2135210" cy="1865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63164006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" y="-29199"/>
            <a:ext cx="9153525" cy="685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entagon 10"/>
          <p:cNvSpPr/>
          <p:nvPr/>
        </p:nvSpPr>
        <p:spPr>
          <a:xfrm>
            <a:off x="1821906" y="24517"/>
            <a:ext cx="5414775" cy="83671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PEMASARAN</a:t>
            </a:r>
            <a:endParaRPr lang="en-US" sz="4400" b="1" dirty="0"/>
          </a:p>
        </p:txBody>
      </p:sp>
      <p:sp>
        <p:nvSpPr>
          <p:cNvPr id="12" name="Pentagon 11"/>
          <p:cNvSpPr/>
          <p:nvPr/>
        </p:nvSpPr>
        <p:spPr>
          <a:xfrm>
            <a:off x="7624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PROFIL BISNIS</a:t>
            </a:r>
            <a:endParaRPr lang="en-US" sz="800" dirty="0"/>
          </a:p>
        </p:txBody>
      </p:sp>
      <p:sp>
        <p:nvSpPr>
          <p:cNvPr id="13" name="Pentagon 12"/>
          <p:cNvSpPr/>
          <p:nvPr/>
        </p:nvSpPr>
        <p:spPr>
          <a:xfrm>
            <a:off x="916398" y="24517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PEMASARAN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14" name="Pentagon 13"/>
          <p:cNvSpPr/>
          <p:nvPr/>
        </p:nvSpPr>
        <p:spPr>
          <a:xfrm>
            <a:off x="7263626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PRODUKSI OPERASI</a:t>
            </a:r>
            <a:endParaRPr lang="en-US" sz="800" dirty="0"/>
          </a:p>
        </p:txBody>
      </p:sp>
      <p:sp>
        <p:nvSpPr>
          <p:cNvPr id="15" name="Pentagon 14"/>
          <p:cNvSpPr/>
          <p:nvPr/>
        </p:nvSpPr>
        <p:spPr>
          <a:xfrm>
            <a:off x="8235226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ANALISIS KELAYAKAN USAHA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3" name="Hexagon 2"/>
          <p:cNvSpPr/>
          <p:nvPr/>
        </p:nvSpPr>
        <p:spPr>
          <a:xfrm>
            <a:off x="462011" y="1268760"/>
            <a:ext cx="6414245" cy="846980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KEMASAN  JAGORAWI</a:t>
            </a:r>
            <a:endParaRPr lang="en-US" sz="32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6" y="3398625"/>
            <a:ext cx="2157178" cy="309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27918"/>
            <a:ext cx="2258740" cy="345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966" y="3398626"/>
            <a:ext cx="3650922" cy="282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115616" y="2079300"/>
            <a:ext cx="2099130" cy="131932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02548" y="2115740"/>
            <a:ext cx="1984879" cy="12828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973178" y="2115740"/>
            <a:ext cx="0" cy="51217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221" y="2445791"/>
            <a:ext cx="8397417" cy="23762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SO FRESHHILISIOUS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“FRESH DELICIOUS DAN MAKNYUS”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1627737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20" y="0"/>
            <a:ext cx="9161419" cy="68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entagon 3"/>
          <p:cNvSpPr/>
          <p:nvPr/>
        </p:nvSpPr>
        <p:spPr>
          <a:xfrm>
            <a:off x="2855584" y="-21304"/>
            <a:ext cx="5414775" cy="83671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PRODUK OPERASI</a:t>
            </a:r>
            <a:endParaRPr lang="en-US" sz="4400" b="1" dirty="0"/>
          </a:p>
        </p:txBody>
      </p:sp>
      <p:sp>
        <p:nvSpPr>
          <p:cNvPr id="5" name="Pentagon 4"/>
          <p:cNvSpPr/>
          <p:nvPr/>
        </p:nvSpPr>
        <p:spPr>
          <a:xfrm>
            <a:off x="7624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PROFIL BISNIS</a:t>
            </a:r>
            <a:endParaRPr lang="en-US" sz="800" dirty="0"/>
          </a:p>
        </p:txBody>
      </p:sp>
      <p:sp>
        <p:nvSpPr>
          <p:cNvPr id="6" name="Pentagon 5"/>
          <p:cNvSpPr/>
          <p:nvPr/>
        </p:nvSpPr>
        <p:spPr>
          <a:xfrm>
            <a:off x="916398" y="24517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PEMASARAN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7" name="Pentagon 6"/>
          <p:cNvSpPr/>
          <p:nvPr/>
        </p:nvSpPr>
        <p:spPr>
          <a:xfrm>
            <a:off x="1946810" y="24517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PEMASARAN</a:t>
            </a:r>
            <a:endParaRPr lang="en-US" sz="800" dirty="0"/>
          </a:p>
        </p:txBody>
      </p:sp>
      <p:sp>
        <p:nvSpPr>
          <p:cNvPr id="8" name="Pentagon 7"/>
          <p:cNvSpPr/>
          <p:nvPr/>
        </p:nvSpPr>
        <p:spPr>
          <a:xfrm>
            <a:off x="8235226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ANALISIS KELAYAKAN USAHA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Hasil gambar untuk gambar roll a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84" y="950923"/>
            <a:ext cx="4835129" cy="5437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704960" y="2810163"/>
            <a:ext cx="3392473" cy="25922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PRODUCTION OF JAGORAWI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1505870"/>
      </p:ext>
    </p:ext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8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" y="0"/>
            <a:ext cx="92002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16197"/>
            <a:ext cx="6480720" cy="494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entagon 4"/>
          <p:cNvSpPr/>
          <p:nvPr/>
        </p:nvSpPr>
        <p:spPr>
          <a:xfrm>
            <a:off x="2855584" y="-21304"/>
            <a:ext cx="5414775" cy="83671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PRODUK OPERASI</a:t>
            </a:r>
            <a:endParaRPr lang="en-US" sz="4400" b="1" dirty="0"/>
          </a:p>
        </p:txBody>
      </p:sp>
      <p:sp>
        <p:nvSpPr>
          <p:cNvPr id="6" name="Pentagon 5"/>
          <p:cNvSpPr/>
          <p:nvPr/>
        </p:nvSpPr>
        <p:spPr>
          <a:xfrm>
            <a:off x="7624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PROFIL BISNIS</a:t>
            </a:r>
            <a:endParaRPr lang="en-US" sz="800" dirty="0"/>
          </a:p>
        </p:txBody>
      </p:sp>
      <p:sp>
        <p:nvSpPr>
          <p:cNvPr id="7" name="Pentagon 6"/>
          <p:cNvSpPr/>
          <p:nvPr/>
        </p:nvSpPr>
        <p:spPr>
          <a:xfrm>
            <a:off x="916398" y="24517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PEMASARAN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8" name="Pentagon 7"/>
          <p:cNvSpPr/>
          <p:nvPr/>
        </p:nvSpPr>
        <p:spPr>
          <a:xfrm>
            <a:off x="1946810" y="24517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PEMASARAN</a:t>
            </a:r>
            <a:endParaRPr lang="en-US" sz="800" dirty="0"/>
          </a:p>
        </p:txBody>
      </p:sp>
      <p:sp>
        <p:nvSpPr>
          <p:cNvPr id="9" name="Pentagon 8"/>
          <p:cNvSpPr/>
          <p:nvPr/>
        </p:nvSpPr>
        <p:spPr>
          <a:xfrm>
            <a:off x="8235226" y="0"/>
            <a:ext cx="908774" cy="836712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ANALISIS KELAYAKAN USAHA</a:t>
            </a:r>
            <a:endParaRPr lang="id-ID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8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3003"/>
            <a:ext cx="7108523" cy="533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96" y="1120517"/>
            <a:ext cx="6432498" cy="533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1" y="1445880"/>
            <a:ext cx="8165982" cy="481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43" y="1186864"/>
            <a:ext cx="6889116" cy="520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96129422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8" presetClass="exit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000"/>
                            </p:stCondLst>
                            <p:childTnLst>
                              <p:par>
                                <p:cTn id="64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2563" y="1090612"/>
            <a:ext cx="9176563" cy="5157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381000"/>
            <a:ext cx="1264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VIDEO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304800"/>
            <a:ext cx="2038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JAGORAWI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0"/>
            <a:ext cx="1676400" cy="1002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1066800"/>
            <a:ext cx="9144000" cy="5181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400"/>
                            </p:stCondLst>
                            <p:childTnLst>
                              <p:par>
                                <p:cTn id="17" presetID="8" presetClass="exit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146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/>
              <a:t>Pendampingan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Mitra</a:t>
            </a:r>
            <a:r>
              <a:rPr lang="en-US" sz="4800" b="1" dirty="0" smtClean="0"/>
              <a:t> JAGORAWI Di </a:t>
            </a:r>
            <a:r>
              <a:rPr lang="en-US" sz="4800" b="1" dirty="0" err="1" smtClean="0"/>
              <a:t>Dusun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Wonorejo</a:t>
            </a:r>
            <a:endParaRPr lang="en-US" sz="4800" b="1" dirty="0"/>
          </a:p>
        </p:txBody>
      </p:sp>
      <p:pic>
        <p:nvPicPr>
          <p:cNvPr id="4" name="Despacito ft. Daddy Yankee - idf2017_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-762000" y="2895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9144000" cy="485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5" name="Rectangle 4"/>
          <p:cNvSpPr/>
          <p:nvPr/>
        </p:nvSpPr>
        <p:spPr>
          <a:xfrm>
            <a:off x="0" y="5857892"/>
            <a:ext cx="9144000" cy="2857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0" y="714356"/>
            <a:ext cx="9144000" cy="2857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0" y="571480"/>
            <a:ext cx="9144000" cy="714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 flipV="1">
            <a:off x="0" y="5857892"/>
            <a:ext cx="9144000" cy="2500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/>
          <p:cNvSpPr txBox="1"/>
          <p:nvPr/>
        </p:nvSpPr>
        <p:spPr>
          <a:xfrm>
            <a:off x="3321803" y="1006602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IDF 2017</a:t>
            </a:r>
            <a:endParaRPr lang="id-ID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662" y="6286520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Proudly Present....</a:t>
            </a:r>
            <a:endParaRPr lang="id-ID" sz="3200" dirty="0">
              <a:solidFill>
                <a:schemeClr val="bg1">
                  <a:lumMod val="9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476"/>
                                  </p:iterate>
                                  <p:childTnLst>
                                    <p:set>
                                      <p:cBhvr override="childStyle">
                                        <p:cTn id="19" dur="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Omah Djamoe Arroyyan\FOTO\LOGO, BROSUR, DLL\logo ben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590" y="222195"/>
            <a:ext cx="4657995" cy="1295400"/>
          </a:xfrm>
          <a:prstGeom prst="rect">
            <a:avLst/>
          </a:prstGeom>
          <a:noFill/>
          <a:ln w="38100">
            <a:solidFill>
              <a:srgbClr val="7BFD2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Omah Djamoe Arroyyan\FOTO\PRODUK ETALASE\20161014_1438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58" t="7804" r="22810" b="4796"/>
          <a:stretch/>
        </p:blipFill>
        <p:spPr bwMode="auto">
          <a:xfrm>
            <a:off x="6251755" y="3581705"/>
            <a:ext cx="2328998" cy="1679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Omah Djamoe Arroyyan\FOTO\PRODUK ETALASE\20161013_1445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22" r="11276"/>
          <a:stretch/>
        </p:blipFill>
        <p:spPr bwMode="auto">
          <a:xfrm rot="4879501">
            <a:off x="4486223" y="3552978"/>
            <a:ext cx="1983738" cy="1530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:\Omah Djamoe Arroyyan\FOTO\PRODUK ETALASE\20161013_1515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5146560"/>
            <a:ext cx="2227566" cy="1336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4" descr="G:\Omah Djamoe Arroyyan\FOTO\PRODUK ETALASE\20161014_1435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75" y="5013602"/>
            <a:ext cx="3212688" cy="19276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Omah Djamoe Arroyyan\FOTO\PRODUK LAMA\20151218_1429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325" b="6309"/>
          <a:stretch/>
        </p:blipFill>
        <p:spPr bwMode="auto">
          <a:xfrm>
            <a:off x="1212490" y="982032"/>
            <a:ext cx="2217882" cy="2268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Omah Djamoe Arroyyan\FOTO\PRODUK LAMA\20160131_172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717" y="1291130"/>
            <a:ext cx="2860025" cy="1716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Omah Djamoe Arroyyan\FOTO\PRODUK ETALASE\20160806_1241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163" t="33657" r="7217"/>
          <a:stretch/>
        </p:blipFill>
        <p:spPr bwMode="auto">
          <a:xfrm>
            <a:off x="5451112" y="4192525"/>
            <a:ext cx="2480398" cy="2042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:\Omah Djamoe Arroyyan\FOTO\PRODUK ETALASE\20161013_1431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775" b="16023"/>
          <a:stretch/>
        </p:blipFill>
        <p:spPr bwMode="auto">
          <a:xfrm>
            <a:off x="1437888" y="4039821"/>
            <a:ext cx="1912472" cy="2195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3808475" y="1810793"/>
            <a:ext cx="916230" cy="5492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345896" y="3250374"/>
            <a:ext cx="516679" cy="63674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3808475" y="4650639"/>
            <a:ext cx="916230" cy="5630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9150" y="4385"/>
            <a:ext cx="7482546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dobe Caslon Pro Bold" pitchFamily="18" charset="0"/>
              </a:rPr>
              <a:t>KEMASAN BOTOL SIRUP DAN UNJUKAN</a:t>
            </a:r>
            <a:endParaRPr lang="en-US" sz="2800" dirty="0">
              <a:solidFill>
                <a:srgbClr val="FFFF00"/>
              </a:solidFill>
              <a:latin typeface="Adobe Caslon Pro Bold" pitchFamily="18" charset="0"/>
            </a:endParaRP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:\Omah Djamoe Arroyyan\FOTO\PRODUK ETALASE\20161014_1419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73" b="16770"/>
          <a:stretch/>
        </p:blipFill>
        <p:spPr bwMode="auto">
          <a:xfrm>
            <a:off x="5350165" y="1923103"/>
            <a:ext cx="2428640" cy="3185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:\Omah Djamoe Arroyyan\FOTO\PRODUK LAMA\20160716_1211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988"/>
          <a:stretch/>
        </p:blipFill>
        <p:spPr bwMode="auto">
          <a:xfrm>
            <a:off x="1059785" y="1749245"/>
            <a:ext cx="2443280" cy="3445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Arrow 17"/>
          <p:cNvSpPr/>
          <p:nvPr/>
        </p:nvSpPr>
        <p:spPr>
          <a:xfrm>
            <a:off x="4113885" y="3276295"/>
            <a:ext cx="763525" cy="45811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9150" y="4385"/>
            <a:ext cx="366492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dobe Caslon Pro Bold" pitchFamily="18" charset="0"/>
              </a:rPr>
              <a:t>KEMASAN INSTAN</a:t>
            </a:r>
            <a:endParaRPr lang="en-US" sz="2800" dirty="0">
              <a:solidFill>
                <a:srgbClr val="FFFF00"/>
              </a:solidFill>
              <a:latin typeface="Adobe Caslon Pro Bold" pitchFamily="18" charset="0"/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050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/>
              <a:t>Dokumentasi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Kegiatan</a:t>
            </a:r>
            <a:r>
              <a:rPr lang="en-US" sz="4800" b="1" dirty="0" smtClean="0"/>
              <a:t> JAGORAWI</a:t>
            </a:r>
            <a:endParaRPr lang="en-US" sz="48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YUDHA\Desktop\IMG-20170808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715963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PENGOLAHAN JAGORAWI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C:\Users\YUDHA\Desktop\IMG-20170808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5143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4393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JAGORAWI TAKE ACTION</a:t>
            </a:r>
          </a:p>
        </p:txBody>
      </p:sp>
      <p:pic>
        <p:nvPicPr>
          <p:cNvPr id="1030" name="Picture 6" descr="C:\Users\YUDHA\Desktop\IMG-20170808-WA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177225"/>
            <a:ext cx="645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SENSASI MAKNYUS JAGORAWI . . . </a:t>
            </a:r>
            <a:r>
              <a:rPr lang="en-US" sz="3200" b="1" dirty="0" smtClean="0">
                <a:solidFill>
                  <a:srgbClr val="0070C0"/>
                </a:solidFill>
                <a:sym typeface="Wingdings" pitchFamily="2" charset="2"/>
              </a:rPr>
              <a:t>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91 0.00231 L 1.02309 0.01341 " pathEditMode="fixed" rAng="0" ptsTypes="AA">
                                      <p:cBhvr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2451 L 1.04202 0.03746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6.93642E-7 L 1.01267 0.00925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allAtOnce"/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0"/>
            <a:ext cx="9153525" cy="685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" name="Title 408"/>
          <p:cNvSpPr>
            <a:spLocks noGrp="1"/>
          </p:cNvSpPr>
          <p:nvPr>
            <p:ph type="title"/>
          </p:nvPr>
        </p:nvSpPr>
        <p:spPr>
          <a:xfrm>
            <a:off x="1066800" y="0"/>
            <a:ext cx="6509239" cy="38862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TERIMA KASIH</a:t>
            </a:r>
          </a:p>
        </p:txBody>
      </p:sp>
      <p:sp>
        <p:nvSpPr>
          <p:cNvPr id="338" name="Subtitle 163"/>
          <p:cNvSpPr txBox="1">
            <a:spLocks/>
          </p:cNvSpPr>
          <p:nvPr/>
        </p:nvSpPr>
        <p:spPr>
          <a:xfrm>
            <a:off x="533400" y="5105400"/>
            <a:ext cx="8174038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Salam </a:t>
            </a:r>
            <a:r>
              <a:rPr kumimoji="0" lang="en-US" sz="2000" b="1" i="0" u="none" strike="noStrike" kern="1200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Sukses</a:t>
            </a:r>
            <a:r>
              <a:rPr kumimoji="0" lang="en-US" sz="2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….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JANGAN</a:t>
            </a:r>
            <a:r>
              <a:rPr kumimoji="0" lang="en-US" sz="2000" b="1" i="0" u="none" strike="noStrike" kern="1200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TANYAKAN</a:t>
            </a:r>
            <a:r>
              <a:rPr kumimoji="0" lang="en-US" sz="2000" b="1" i="0" u="none" strike="noStrike" kern="1200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APA YANG TELAH KALIAN TERIMA DARI INDONESIA NAMUN TANYAKANLAH APA YANG TELAH KALIAN BERIKAN UNTUK SEKITARMU </a:t>
            </a:r>
            <a:r>
              <a:rPr lang="en-US" sz="2000" b="1" spc="5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</a:t>
            </a:r>
            <a:endParaRPr kumimoji="0" lang="en-US" sz="20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60" name="Group 359"/>
          <p:cNvGrpSpPr/>
          <p:nvPr/>
        </p:nvGrpSpPr>
        <p:grpSpPr>
          <a:xfrm>
            <a:off x="2514600" y="2743200"/>
            <a:ext cx="3505200" cy="1828800"/>
            <a:chOff x="247650" y="3581400"/>
            <a:chExt cx="3714750" cy="1857375"/>
          </a:xfrm>
        </p:grpSpPr>
        <p:grpSp>
          <p:nvGrpSpPr>
            <p:cNvPr id="351" name="Group 167"/>
            <p:cNvGrpSpPr>
              <a:grpSpLocks/>
            </p:cNvGrpSpPr>
            <p:nvPr/>
          </p:nvGrpSpPr>
          <p:grpSpPr bwMode="auto">
            <a:xfrm>
              <a:off x="247650" y="3581400"/>
              <a:ext cx="3714750" cy="1857375"/>
              <a:chOff x="3071802" y="2357430"/>
              <a:chExt cx="3071834" cy="2071702"/>
            </a:xfrm>
          </p:grpSpPr>
          <p:pic>
            <p:nvPicPr>
              <p:cNvPr id="35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7500" t="23438" r="37305" b="49374"/>
              <a:stretch>
                <a:fillRect/>
              </a:stretch>
            </p:blipFill>
            <p:spPr bwMode="auto">
              <a:xfrm>
                <a:off x="3071802" y="2357430"/>
                <a:ext cx="3071834" cy="2071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977" t="25311" r="41406" b="70750"/>
              <a:stretch>
                <a:fillRect/>
              </a:stretch>
            </p:blipFill>
            <p:spPr bwMode="auto">
              <a:xfrm>
                <a:off x="3214678" y="2500306"/>
                <a:ext cx="2428892" cy="300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4" name="Rectangle 353"/>
              <p:cNvSpPr/>
              <p:nvPr/>
            </p:nvSpPr>
            <p:spPr>
              <a:xfrm>
                <a:off x="3142690" y="2883323"/>
                <a:ext cx="2930057" cy="147498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5" name="TextBox 354"/>
              <p:cNvSpPr txBox="1"/>
              <p:nvPr/>
            </p:nvSpPr>
            <p:spPr>
              <a:xfrm>
                <a:off x="3109872" y="2456588"/>
                <a:ext cx="1273367" cy="24612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dirty="0">
                    <a:solidFill>
                      <a:schemeClr val="bg1">
                        <a:lumMod val="8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AKHIR PROGRAM</a:t>
                </a:r>
              </a:p>
            </p:txBody>
          </p:sp>
        </p:grpSp>
        <p:pic>
          <p:nvPicPr>
            <p:cNvPr id="356" name="Picture 172" descr="desktop_icon_04.bmp">
              <a:hlinkClick r:id="" action="ppaction://hlinkshowjump?jump=firstslide"/>
              <a:hlinkHover r:id="" action="ppaction://noaction" highlightClick="1"/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5575" y="3957637"/>
              <a:ext cx="55245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7" name="Picture 173" descr="desktop_icon_01.bmp">
              <a:hlinkClick r:id="" action="ppaction://hlinkshowjump?jump=endshow"/>
              <a:hlinkHover r:id="" action="ppaction://noaction" highlightClick="1"/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23950" y="3886200"/>
              <a:ext cx="55245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" name="TextBox 174"/>
            <p:cNvSpPr txBox="1">
              <a:spLocks noChangeArrowheads="1"/>
            </p:cNvSpPr>
            <p:nvPr/>
          </p:nvSpPr>
          <p:spPr bwMode="auto">
            <a:xfrm>
              <a:off x="2725738" y="4649787"/>
              <a:ext cx="639762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Cancel</a:t>
              </a:r>
            </a:p>
          </p:txBody>
        </p:sp>
        <p:sp>
          <p:nvSpPr>
            <p:cNvPr id="359" name="TextBox 175"/>
            <p:cNvSpPr txBox="1">
              <a:spLocks noChangeArrowheads="1"/>
            </p:cNvSpPr>
            <p:nvPr/>
          </p:nvSpPr>
          <p:spPr bwMode="auto">
            <a:xfrm>
              <a:off x="1001713" y="4649787"/>
              <a:ext cx="103187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Exit program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625833089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3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4704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Terima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Kasih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Kepada</a:t>
            </a:r>
            <a:r>
              <a:rPr lang="en-US" dirty="0" smtClean="0">
                <a:solidFill>
                  <a:schemeClr val="bg1"/>
                </a:solidFill>
              </a:rPr>
              <a:t> :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id-ID" b="1" dirty="0" smtClean="0">
                <a:solidFill>
                  <a:schemeClr val="bg1"/>
                </a:solidFill>
              </a:rPr>
              <a:t>Allah SWT</a:t>
            </a: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endParaRPr lang="id-ID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Suami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saya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id-ID" b="1" dirty="0" smtClean="0">
                <a:solidFill>
                  <a:schemeClr val="bg1"/>
                </a:solidFill>
              </a:rPr>
              <a:t>tercinta</a:t>
            </a:r>
          </a:p>
          <a:p>
            <a:pPr algn="ctr"/>
            <a:endParaRPr lang="id-ID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Orangtua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keluarga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tersayang</a:t>
            </a:r>
            <a:endParaRPr lang="id-ID" b="1" dirty="0" smtClean="0">
              <a:solidFill>
                <a:schemeClr val="bg1"/>
              </a:solidFill>
            </a:endParaRPr>
          </a:p>
          <a:p>
            <a:pPr algn="ctr"/>
            <a:endParaRPr lang="id-ID" b="1" dirty="0" smtClean="0">
              <a:solidFill>
                <a:schemeClr val="bg1"/>
              </a:solidFill>
            </a:endParaRPr>
          </a:p>
          <a:p>
            <a:pPr algn="ctr"/>
            <a:r>
              <a:rPr lang="id-ID" b="1" dirty="0" smtClean="0">
                <a:solidFill>
                  <a:schemeClr val="bg1"/>
                </a:solidFill>
              </a:rPr>
              <a:t>Segenap Panitia </a:t>
            </a:r>
            <a:r>
              <a:rPr lang="en-US" b="1" dirty="0" smtClean="0">
                <a:solidFill>
                  <a:schemeClr val="bg1"/>
                </a:solidFill>
              </a:rPr>
              <a:t>IDF 2017</a:t>
            </a: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MASYARAKAT INDONESIA</a:t>
            </a:r>
            <a:endParaRPr lang="id-ID" b="1" dirty="0" smtClean="0">
              <a:solidFill>
                <a:schemeClr val="bg1"/>
              </a:solidFill>
            </a:endParaRPr>
          </a:p>
          <a:p>
            <a:pPr algn="ctr"/>
            <a:endParaRPr lang="id-ID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71" descr="C:\Documents and Settings\Copy Cat\My Documents\My Pictures\Graphic1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752600" y="-76200"/>
            <a:ext cx="108966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71" descr="C:\Documents and Settings\Copy Cat\My Documents\My Pictures\Graphic1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2800" y="1600200"/>
            <a:ext cx="57912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71" descr="C:\Documents and Settings\Copy Cat\My Documents\My Pictures\Graphic1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0" y="1295400"/>
            <a:ext cx="5791200" cy="3543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295400"/>
            <a:ext cx="9144000" cy="71437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mpd="thickThin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2057400" y="1411618"/>
            <a:ext cx="9144000" cy="714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" name="pole tekstowe 7"/>
          <p:cNvSpPr txBox="1"/>
          <p:nvPr/>
        </p:nvSpPr>
        <p:spPr>
          <a:xfrm>
            <a:off x="2057399" y="34458"/>
            <a:ext cx="7047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spc="-15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Sentra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Industri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Rumah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Tangga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JAGORAWI (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Jamu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Gendong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Ramuan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Jawa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Asli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Sebagai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Penggerak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Women Entrepreneur Di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Desa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Wonorejo</a:t>
            </a:r>
            <a:r>
              <a:rPr lang="en-US" sz="2000" b="1" spc="-15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spc="-150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Karanganyar</a:t>
            </a:r>
            <a:endParaRPr lang="en-US" sz="2000" b="1" spc="-150" dirty="0">
              <a:solidFill>
                <a:schemeClr val="accent1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279121" y="2784143"/>
            <a:ext cx="3066655" cy="545523"/>
          </a:xfrm>
          <a:prstGeom prst="roundRect">
            <a:avLst/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ANALISIS  PASAR</a:t>
            </a:r>
            <a:endParaRPr lang="id-ID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279121" y="3448335"/>
            <a:ext cx="3066655" cy="631967"/>
          </a:xfrm>
          <a:prstGeom prst="roundRect">
            <a:avLst/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PEMASARAN</a:t>
            </a:r>
            <a:endParaRPr lang="id-ID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279121" y="4126176"/>
            <a:ext cx="3066655" cy="545523"/>
          </a:xfrm>
          <a:prstGeom prst="roundRect">
            <a:avLst/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PRODUKSI  OPERASI</a:t>
            </a:r>
            <a:endParaRPr lang="id-ID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279121" y="4870928"/>
            <a:ext cx="3096344" cy="545523"/>
          </a:xfrm>
          <a:prstGeom prst="roundRect">
            <a:avLst/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ANALISIS KELAYAKAN USAHA</a:t>
            </a:r>
            <a:endParaRPr lang="id-ID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279121" y="2057399"/>
            <a:ext cx="3066655" cy="62345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PROFIL BISNIS</a:t>
            </a:r>
            <a:endParaRPr lang="id-ID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V="1">
            <a:off x="423866" y="5581640"/>
            <a:ext cx="8643966" cy="928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ounded Rectangle 17"/>
          <p:cNvSpPr/>
          <p:nvPr/>
        </p:nvSpPr>
        <p:spPr>
          <a:xfrm>
            <a:off x="5004048" y="5647600"/>
            <a:ext cx="3960440" cy="792088"/>
          </a:xfrm>
          <a:prstGeom prst="round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INDONESIA DEVELOPMENT FORUM 2017</a:t>
            </a:r>
            <a:endParaRPr lang="id-ID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4191000" y="1516040"/>
            <a:ext cx="9144000" cy="714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6096000" y="1627496"/>
            <a:ext cx="9144000" cy="71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7848600" y="1738952"/>
            <a:ext cx="9144000" cy="71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1132983" y="2028090"/>
            <a:ext cx="7391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Oleh</a:t>
            </a:r>
            <a:endParaRPr lang="en-US" sz="4000" b="1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id-ID" sz="4000" b="1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Rais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Nur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Latifah</a:t>
            </a:r>
            <a:r>
              <a:rPr lang="id-ID" sz="4000" b="1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endParaRPr lang="en-US" sz="4000" b="1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id-ID" sz="4000" b="1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id-ID" sz="4000" b="1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id-ID" sz="4000" b="1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2" name="Picture 3" descr="E:\GRAPHICRIVER\Powerpoint1\Ole - Retro Powerpoint Template\PNG\services_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7760" y="85568"/>
            <a:ext cx="45719" cy="111486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" y="5647600"/>
            <a:ext cx="1333309" cy="86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Rais\karya 2017\Logo JAGORAWI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1" y="16910"/>
            <a:ext cx="1988169" cy="12521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9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9" grpId="0" animBg="1"/>
      <p:bldP spid="30" grpId="0" animBg="1"/>
      <p:bldP spid="31" grpId="0" animBg="1"/>
      <p:bldP spid="32" grpId="0" animBg="1"/>
      <p:bldP spid="33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46" y="2786058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dirty="0" smtClean="0">
                <a:solidFill>
                  <a:schemeClr val="bg1">
                    <a:lumMod val="95000"/>
                  </a:schemeClr>
                </a:solidFill>
                <a:latin typeface="Aharoni" pitchFamily="2" charset="-79"/>
                <a:cs typeface="Aharoni" pitchFamily="2" charset="-79"/>
              </a:rPr>
              <a:t>LOADING FILE....</a:t>
            </a:r>
            <a:endParaRPr lang="id-ID" sz="4400" dirty="0">
              <a:solidFill>
                <a:schemeClr val="bg1">
                  <a:lumMod val="9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190"/>
                                  </p:iterate>
                                  <p:childTnLst>
                                    <p:set>
                                      <p:cBhvr override="childStyle">
                                        <p:cTn id="6" dur="1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71" descr="C:\Documents and Settings\Copy Cat\My Documents\My Pictures\Graphic1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0" y="0"/>
            <a:ext cx="5791200" cy="491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Rectangle 61"/>
          <p:cNvSpPr/>
          <p:nvPr/>
        </p:nvSpPr>
        <p:spPr>
          <a:xfrm>
            <a:off x="-152400" y="-152400"/>
            <a:ext cx="944880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-228600" y="566738"/>
            <a:ext cx="9601200" cy="1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-133350" y="6019800"/>
            <a:ext cx="94488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-152400" y="6096000"/>
            <a:ext cx="960120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899864" y="5733256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d-ID" sz="2800" b="1" dirty="0" smtClean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id-ID" sz="2800" b="1" smtClean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Dulu... Sekarang... dan Masa Depan... ? </a:t>
            </a:r>
            <a:endParaRPr lang="id-ID" sz="2800" b="1" dirty="0" smtClean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id-ID" sz="2800" b="1" dirty="0" smtClean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id-ID" sz="2800" b="1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3808" y="-99392"/>
            <a:ext cx="3259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3200" b="1" dirty="0" smtClean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Indonesiaku... 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78" y="635197"/>
            <a:ext cx="9208478" cy="546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8325"/>
            <a:ext cx="9208551" cy="541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010" y="485383"/>
            <a:ext cx="9358010" cy="553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01ROME~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-838200" y="236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71" descr="C:\Documents and Settings\Copy Cat\My Documents\My Pictures\Graphic1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2800" y="1943106"/>
            <a:ext cx="5791200" cy="491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71" descr="C:\Documents and Settings\Copy Cat\My Documents\My Pictures\Graphic1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0" y="0"/>
            <a:ext cx="5791200" cy="491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Rectangle 61"/>
          <p:cNvSpPr/>
          <p:nvPr/>
        </p:nvSpPr>
        <p:spPr>
          <a:xfrm>
            <a:off x="-152400" y="-152400"/>
            <a:ext cx="944880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-228600" y="566738"/>
            <a:ext cx="9601200" cy="1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-133350" y="6210300"/>
            <a:ext cx="9448800" cy="952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-152400" y="6289675"/>
            <a:ext cx="960120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0100" y="2786058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Bagaimana dampak negatif </a:t>
            </a:r>
            <a:r>
              <a:rPr lang="en-US" sz="3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kurangnya</a:t>
            </a:r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lapangan</a:t>
            </a:r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pekerjaan</a:t>
            </a:r>
            <a:r>
              <a:rPr lang="id-ID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id-ID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01ROME~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42950" y="24398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41" y="0"/>
            <a:ext cx="9177341" cy="687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 descr="natural_water_droplet_1024x7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042"/>
            <a:ext cx="9144000" cy="6000768"/>
          </a:xfrm>
          <a:prstGeom prst="rect">
            <a:avLst/>
          </a:prstGeom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895600" y="0"/>
            <a:ext cx="457200" cy="457200"/>
          </a:xfrm>
          <a:prstGeom prst="ellipse">
            <a:avLst/>
          </a:prstGeom>
          <a:solidFill>
            <a:schemeClr val="bg1">
              <a:alpha val="55000"/>
            </a:schemeClr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lIns="101370" tIns="50685" rIns="101370" bIns="50685" anchor="ctr"/>
          <a:lstStyle/>
          <a:p>
            <a:pPr marL="179388" indent="-125413" algn="r" defTabSz="1014413" eaLnBrk="0" hangingPunct="0">
              <a:spcBef>
                <a:spcPct val="20000"/>
              </a:spcBef>
            </a:pPr>
            <a:r>
              <a:rPr lang="en-US" sz="2700" b="1" dirty="0" smtClean="0"/>
              <a:t>I</a:t>
            </a:r>
            <a:endParaRPr lang="en-US" sz="2700" b="1" dirty="0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3643306" y="0"/>
            <a:ext cx="457200" cy="457200"/>
          </a:xfrm>
          <a:prstGeom prst="ellipse">
            <a:avLst/>
          </a:prstGeom>
          <a:solidFill>
            <a:schemeClr val="bg1">
              <a:alpha val="55000"/>
            </a:schemeClr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lIns="101370" tIns="50685" rIns="101370" bIns="50685" anchor="ctr"/>
          <a:lstStyle/>
          <a:p>
            <a:pPr marL="179388" indent="-125413" algn="r" defTabSz="1014413" eaLnBrk="0" hangingPunct="0">
              <a:spcBef>
                <a:spcPct val="20000"/>
              </a:spcBef>
            </a:pPr>
            <a:r>
              <a:rPr lang="en-US" sz="2700" b="1" dirty="0"/>
              <a:t>D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4357686" y="0"/>
            <a:ext cx="457200" cy="457200"/>
          </a:xfrm>
          <a:prstGeom prst="ellipse">
            <a:avLst/>
          </a:prstGeom>
          <a:solidFill>
            <a:schemeClr val="bg1">
              <a:alpha val="55000"/>
            </a:schemeClr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lIns="101370" tIns="50685" rIns="101370" bIns="50685" anchor="ctr"/>
          <a:lstStyle/>
          <a:p>
            <a:pPr marL="179388" indent="-179388" algn="ctr" defTabSz="1014413" eaLnBrk="0" hangingPunct="0">
              <a:spcBef>
                <a:spcPct val="20000"/>
              </a:spcBef>
            </a:pPr>
            <a:r>
              <a:rPr lang="en-US" sz="2700" b="1" dirty="0"/>
              <a:t>F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5143504" y="0"/>
            <a:ext cx="457200" cy="457200"/>
          </a:xfrm>
          <a:prstGeom prst="ellipse">
            <a:avLst/>
          </a:prstGeom>
          <a:solidFill>
            <a:schemeClr val="bg1">
              <a:alpha val="55000"/>
            </a:schemeClr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lIns="101370" tIns="50685" rIns="101370" bIns="50685" anchor="ctr"/>
          <a:lstStyle/>
          <a:p>
            <a:pPr marL="179388" indent="-214313" algn="ctr" defTabSz="1014413" eaLnBrk="0" hangingPunct="0">
              <a:spcBef>
                <a:spcPct val="20000"/>
              </a:spcBef>
            </a:pPr>
            <a:r>
              <a:rPr lang="en-US" sz="2700" b="1" dirty="0" smtClean="0"/>
              <a:t>‘1</a:t>
            </a:r>
            <a:endParaRPr lang="en-US" sz="2700" b="1" dirty="0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000760" y="0"/>
            <a:ext cx="457200" cy="457200"/>
          </a:xfrm>
          <a:prstGeom prst="ellipse">
            <a:avLst/>
          </a:prstGeom>
          <a:solidFill>
            <a:schemeClr val="bg1">
              <a:alpha val="55000"/>
            </a:schemeClr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lIns="101370" tIns="50685" rIns="101370" bIns="50685" anchor="ctr"/>
          <a:lstStyle/>
          <a:p>
            <a:pPr marL="179388" indent="-214313" algn="ctr" defTabSz="1014413" eaLnBrk="0" hangingPunct="0">
              <a:spcBef>
                <a:spcPct val="20000"/>
              </a:spcBef>
            </a:pPr>
            <a:r>
              <a:rPr lang="en-US" sz="2700" b="1" dirty="0"/>
              <a:t>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2743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Kondisi Terkini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67112" y="6286520"/>
            <a:ext cx="5429288" cy="57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INDONESIA  DEVELOPMENT PROGRAM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3" name="Picture 5" descr="D:\INFO LOMBA\ngepot\bahan poster\Wayang Topen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3399" y="-14030326"/>
            <a:ext cx="1600199" cy="1381126"/>
          </a:xfrm>
          <a:prstGeom prst="rect">
            <a:avLst/>
          </a:prstGeom>
          <a:noFill/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87" y="762000"/>
            <a:ext cx="539714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824055"/>
            <a:ext cx="4588672" cy="225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ircular Arrow 2"/>
          <p:cNvSpPr/>
          <p:nvPr/>
        </p:nvSpPr>
        <p:spPr>
          <a:xfrm rot="4229704">
            <a:off x="4741263" y="2114364"/>
            <a:ext cx="2043645" cy="2038500"/>
          </a:xfrm>
          <a:prstGeom prst="circular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7" y="836979"/>
            <a:ext cx="8909361" cy="298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7287" y="4437113"/>
            <a:ext cx="8909361" cy="1658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 smtClean="0"/>
              <a:t>Kepala</a:t>
            </a:r>
            <a:r>
              <a:rPr lang="en-US" sz="2000" dirty="0" smtClean="0"/>
              <a:t>  </a:t>
            </a:r>
            <a:r>
              <a:rPr lang="en-US" sz="2000" dirty="0" err="1" smtClean="0"/>
              <a:t>Dinas</a:t>
            </a:r>
            <a:r>
              <a:rPr lang="en-US" sz="2000" dirty="0" smtClean="0"/>
              <a:t> </a:t>
            </a:r>
            <a:r>
              <a:rPr lang="en-US" sz="2000" dirty="0" err="1" smtClean="0"/>
              <a:t>Sosial</a:t>
            </a:r>
            <a:r>
              <a:rPr lang="en-US" sz="2000" dirty="0" smtClean="0"/>
              <a:t>,  </a:t>
            </a:r>
            <a:r>
              <a:rPr lang="en-US" sz="2000" dirty="0" err="1" smtClean="0"/>
              <a:t>Tenaga</a:t>
            </a:r>
            <a:r>
              <a:rPr lang="en-US" sz="2000" dirty="0" smtClean="0"/>
              <a:t>  </a:t>
            </a:r>
            <a:r>
              <a:rPr lang="en-US" sz="2000" dirty="0" err="1" smtClean="0"/>
              <a:t>Kerja</a:t>
            </a:r>
            <a:r>
              <a:rPr lang="en-US" sz="2000" dirty="0" smtClean="0"/>
              <a:t>, </a:t>
            </a:r>
            <a:r>
              <a:rPr lang="en-US" sz="2000" dirty="0" err="1" smtClean="0"/>
              <a:t>dan</a:t>
            </a:r>
            <a:r>
              <a:rPr lang="en-US" sz="2000" dirty="0" smtClean="0"/>
              <a:t>  </a:t>
            </a:r>
            <a:r>
              <a:rPr lang="en-US" sz="2000" dirty="0" err="1" smtClean="0"/>
              <a:t>Transmigrasi</a:t>
            </a:r>
            <a:r>
              <a:rPr lang="en-US" sz="2000" dirty="0" smtClean="0"/>
              <a:t>  Kota </a:t>
            </a:r>
            <a:r>
              <a:rPr lang="en-US" sz="2000" dirty="0" err="1" smtClean="0"/>
              <a:t>Tangsel</a:t>
            </a:r>
            <a:r>
              <a:rPr lang="en-US" sz="2000" dirty="0" smtClean="0"/>
              <a:t> </a:t>
            </a:r>
            <a:r>
              <a:rPr lang="en-US" sz="2000" dirty="0" err="1" smtClean="0"/>
              <a:t>Purnama</a:t>
            </a:r>
            <a:r>
              <a:rPr lang="en-US" sz="2000" dirty="0" smtClean="0"/>
              <a:t> </a:t>
            </a:r>
            <a:r>
              <a:rPr lang="en-US" sz="2000" dirty="0" err="1" smtClean="0"/>
              <a:t>Wijaya</a:t>
            </a:r>
            <a:r>
              <a:rPr lang="en-US" sz="2000" dirty="0" smtClean="0"/>
              <a:t> </a:t>
            </a:r>
            <a:r>
              <a:rPr lang="en-US" sz="2000" dirty="0" err="1" smtClean="0"/>
              <a:t>menyebutkan</a:t>
            </a:r>
            <a:r>
              <a:rPr lang="en-US" sz="2000" dirty="0" smtClean="0"/>
              <a:t> </a:t>
            </a:r>
            <a:r>
              <a:rPr lang="en-US" sz="2000" dirty="0" err="1" smtClean="0"/>
              <a:t>terdapat</a:t>
            </a:r>
            <a:r>
              <a:rPr lang="en-US" sz="2000" dirty="0" smtClean="0"/>
              <a:t> 53 </a:t>
            </a:r>
            <a:r>
              <a:rPr lang="en-US" sz="2000" dirty="0" err="1" smtClean="0"/>
              <a:t>perusahaan</a:t>
            </a:r>
            <a:r>
              <a:rPr lang="en-US" sz="2000" dirty="0" smtClean="0"/>
              <a:t> yang </a:t>
            </a:r>
            <a:r>
              <a:rPr lang="en-US" sz="2000" dirty="0" err="1" smtClean="0"/>
              <a:t>berlokasi</a:t>
            </a:r>
            <a:r>
              <a:rPr lang="en-US" sz="2000" dirty="0" smtClean="0"/>
              <a:t> di </a:t>
            </a:r>
            <a:r>
              <a:rPr lang="en-US" sz="2000" dirty="0" err="1" smtClean="0"/>
              <a:t>Tangsel</a:t>
            </a:r>
            <a:r>
              <a:rPr lang="en-US" sz="2000" dirty="0" smtClean="0"/>
              <a:t> </a:t>
            </a:r>
            <a:r>
              <a:rPr lang="en-US" sz="2000" dirty="0" err="1" smtClean="0"/>
              <a:t>maupun</a:t>
            </a:r>
            <a:r>
              <a:rPr lang="en-US" sz="2000" dirty="0" smtClean="0"/>
              <a:t> di  Jakarta. Dari total1,4 </a:t>
            </a:r>
            <a:r>
              <a:rPr lang="en-US" sz="2000" dirty="0" err="1" smtClean="0"/>
              <a:t>juta</a:t>
            </a:r>
            <a:r>
              <a:rPr lang="en-US" sz="2000" dirty="0" smtClean="0"/>
              <a:t> </a:t>
            </a:r>
            <a:r>
              <a:rPr lang="en-US" sz="2000" dirty="0" err="1" smtClean="0"/>
              <a:t>jiwa</a:t>
            </a:r>
            <a:r>
              <a:rPr lang="en-US" sz="2000" dirty="0" smtClean="0"/>
              <a:t> </a:t>
            </a:r>
            <a:r>
              <a:rPr lang="en-US" sz="2000" dirty="0" err="1" smtClean="0"/>
              <a:t>pendudu</a:t>
            </a:r>
            <a:r>
              <a:rPr lang="en-US" sz="2000" dirty="0" smtClean="0"/>
              <a:t>, </a:t>
            </a:r>
            <a:r>
              <a:rPr lang="en-US" sz="2000" dirty="0" err="1" smtClean="0"/>
              <a:t>hanya</a:t>
            </a:r>
            <a:r>
              <a:rPr lang="en-US" sz="2000" dirty="0" smtClean="0"/>
              <a:t> 600.000 orang  yang </a:t>
            </a:r>
            <a:r>
              <a:rPr lang="en-US" sz="2000" dirty="0" err="1" smtClean="0"/>
              <a:t>bekerja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sisanya</a:t>
            </a:r>
            <a:r>
              <a:rPr lang="en-US" sz="2000" dirty="0" smtClean="0"/>
              <a:t>  </a:t>
            </a:r>
            <a:r>
              <a:rPr lang="en-US" sz="2000" dirty="0" err="1" smtClean="0"/>
              <a:t>bekerja</a:t>
            </a:r>
            <a:r>
              <a:rPr lang="en-US" sz="2000" dirty="0" smtClean="0"/>
              <a:t> di </a:t>
            </a:r>
            <a:r>
              <a:rPr lang="en-US" sz="2000" dirty="0" err="1" smtClean="0"/>
              <a:t>sektor</a:t>
            </a:r>
            <a:r>
              <a:rPr lang="en-US" sz="2000" dirty="0" smtClean="0"/>
              <a:t> informal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tidak</a:t>
            </a:r>
            <a:r>
              <a:rPr lang="en-US" sz="2000" dirty="0" smtClean="0"/>
              <a:t>  </a:t>
            </a:r>
            <a:r>
              <a:rPr lang="en-US" sz="2000" dirty="0" err="1" smtClean="0"/>
              <a:t>bekerja</a:t>
            </a:r>
            <a:r>
              <a:rPr lang="en-US" sz="2000" dirty="0" smtClean="0"/>
              <a:t>   (</a:t>
            </a:r>
            <a:r>
              <a:rPr lang="en-US" sz="2000" dirty="0" err="1" smtClean="0"/>
              <a:t>Kompas</a:t>
            </a:r>
            <a:r>
              <a:rPr lang="en-US" sz="2000" dirty="0" smtClean="0"/>
              <a:t>, </a:t>
            </a:r>
            <a:r>
              <a:rPr lang="en-US" sz="2000" dirty="0" err="1" smtClean="0"/>
              <a:t>Juli</a:t>
            </a:r>
            <a:r>
              <a:rPr lang="en-US" sz="2000" dirty="0" smtClean="0"/>
              <a:t> 2017).</a:t>
            </a:r>
            <a:endParaRPr lang="en-US" sz="2000" dirty="0"/>
          </a:p>
        </p:txBody>
      </p:sp>
      <p:sp>
        <p:nvSpPr>
          <p:cNvPr id="5" name="Down Arrow 4"/>
          <p:cNvSpPr/>
          <p:nvPr/>
        </p:nvSpPr>
        <p:spPr>
          <a:xfrm>
            <a:off x="3962400" y="3824055"/>
            <a:ext cx="498753" cy="61305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" y="836978"/>
            <a:ext cx="4957804" cy="329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956475" y="2330517"/>
            <a:ext cx="806610" cy="59442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63085" y="1052737"/>
            <a:ext cx="3183273" cy="24476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 smtClean="0"/>
              <a:t>Rasio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 </a:t>
            </a:r>
            <a:r>
              <a:rPr lang="en-US" sz="2000" dirty="0" err="1" smtClean="0"/>
              <a:t>lebih</a:t>
            </a:r>
            <a:r>
              <a:rPr lang="en-US" sz="2000" dirty="0" smtClean="0"/>
              <a:t> </a:t>
            </a:r>
            <a:r>
              <a:rPr lang="en-US" sz="2000" dirty="0" err="1" smtClean="0"/>
              <a:t>rendah</a:t>
            </a:r>
            <a:r>
              <a:rPr lang="en-US" sz="2000" dirty="0" smtClean="0"/>
              <a:t> </a:t>
            </a:r>
            <a:r>
              <a:rPr lang="en-US" sz="2000" dirty="0" err="1" smtClean="0"/>
              <a:t>dari</a:t>
            </a:r>
            <a:r>
              <a:rPr lang="en-US" sz="2000" dirty="0" smtClean="0"/>
              <a:t> 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Malaysia 5%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China 10%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err="1" smtClean="0"/>
              <a:t>Singapura</a:t>
            </a:r>
            <a:r>
              <a:rPr lang="en-US" sz="2000" dirty="0" smtClean="0"/>
              <a:t> 7%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err="1" smtClean="0"/>
              <a:t>Jepang</a:t>
            </a:r>
            <a:r>
              <a:rPr lang="en-US" sz="2000" dirty="0" smtClean="0"/>
              <a:t> 11%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AS  12%</a:t>
            </a:r>
            <a:endParaRPr lang="en-US" sz="2000" dirty="0"/>
          </a:p>
        </p:txBody>
      </p:sp>
      <p:sp>
        <p:nvSpPr>
          <p:cNvPr id="8" name="Down Arrow 7"/>
          <p:cNvSpPr/>
          <p:nvPr/>
        </p:nvSpPr>
        <p:spPr>
          <a:xfrm>
            <a:off x="6652022" y="3583577"/>
            <a:ext cx="702699" cy="1114991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100505" y="4698569"/>
            <a:ext cx="4503943" cy="11359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Perlunya</a:t>
            </a:r>
            <a:r>
              <a:rPr lang="en-US" sz="2400" dirty="0" smtClean="0"/>
              <a:t> </a:t>
            </a:r>
            <a:r>
              <a:rPr lang="en-US" sz="2400" dirty="0" err="1" smtClean="0"/>
              <a:t>peningkatan</a:t>
            </a:r>
            <a:r>
              <a:rPr lang="en-US" sz="2400" dirty="0" smtClean="0"/>
              <a:t> </a:t>
            </a:r>
            <a:r>
              <a:rPr lang="en-US" sz="2400" dirty="0" err="1" smtClean="0"/>
              <a:t>wirausaha</a:t>
            </a:r>
            <a:r>
              <a:rPr lang="en-US" sz="2400" dirty="0" smtClean="0"/>
              <a:t> di Indonesia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473423438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1" presetClass="exit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xit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18" presetClass="exit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8" presetClass="exit" presetSubtype="1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xit" presetSubtype="1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146" name="Freeform 2"/>
          <p:cNvSpPr>
            <a:spLocks/>
          </p:cNvSpPr>
          <p:nvPr/>
        </p:nvSpPr>
        <p:spPr bwMode="auto">
          <a:xfrm>
            <a:off x="-188913" y="2708275"/>
            <a:ext cx="5435601" cy="3200400"/>
          </a:xfrm>
          <a:custGeom>
            <a:avLst/>
            <a:gdLst>
              <a:gd name="T0" fmla="*/ 0 w 3040"/>
              <a:gd name="T1" fmla="*/ 1794 h 1794"/>
              <a:gd name="T2" fmla="*/ 3040 w 3040"/>
              <a:gd name="T3" fmla="*/ 0 h 1794"/>
              <a:gd name="T4" fmla="*/ 0 60000 65536"/>
              <a:gd name="T5" fmla="*/ 0 60000 65536"/>
              <a:gd name="T6" fmla="*/ 0 w 3040"/>
              <a:gd name="T7" fmla="*/ 0 h 1794"/>
              <a:gd name="T8" fmla="*/ 3040 w 3040"/>
              <a:gd name="T9" fmla="*/ 1794 h 17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40" h="1794">
                <a:moveTo>
                  <a:pt x="0" y="1794"/>
                </a:moveTo>
                <a:cubicBezTo>
                  <a:pt x="507" y="1495"/>
                  <a:pt x="2533" y="299"/>
                  <a:pt x="3040" y="0"/>
                </a:cubicBezTo>
              </a:path>
            </a:pathLst>
          </a:custGeom>
          <a:noFill/>
          <a:ln w="127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7" name="Freeform 3"/>
          <p:cNvSpPr>
            <a:spLocks/>
          </p:cNvSpPr>
          <p:nvPr/>
        </p:nvSpPr>
        <p:spPr bwMode="auto">
          <a:xfrm>
            <a:off x="5292725" y="-669925"/>
            <a:ext cx="4676775" cy="3333750"/>
          </a:xfrm>
          <a:custGeom>
            <a:avLst/>
            <a:gdLst>
              <a:gd name="T0" fmla="*/ 2946 w 2946"/>
              <a:gd name="T1" fmla="*/ 0 h 2100"/>
              <a:gd name="T2" fmla="*/ 0 w 2946"/>
              <a:gd name="T3" fmla="*/ 2100 h 2100"/>
              <a:gd name="T4" fmla="*/ 0 60000 65536"/>
              <a:gd name="T5" fmla="*/ 0 60000 65536"/>
              <a:gd name="T6" fmla="*/ 0 w 2946"/>
              <a:gd name="T7" fmla="*/ 0 h 2100"/>
              <a:gd name="T8" fmla="*/ 2946 w 2946"/>
              <a:gd name="T9" fmla="*/ 2100 h 21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46" h="2100">
                <a:moveTo>
                  <a:pt x="2946" y="0"/>
                </a:moveTo>
                <a:cubicBezTo>
                  <a:pt x="2456" y="351"/>
                  <a:pt x="614" y="1663"/>
                  <a:pt x="0" y="2100"/>
                </a:cubicBezTo>
              </a:path>
            </a:pathLst>
          </a:custGeom>
          <a:noFill/>
          <a:ln w="127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97425" y="2168525"/>
            <a:ext cx="1020763" cy="1020763"/>
            <a:chOff x="-6056" y="-2208"/>
            <a:chExt cx="2208" cy="2208"/>
          </a:xfrm>
        </p:grpSpPr>
        <p:sp>
          <p:nvSpPr>
            <p:cNvPr id="3224" name="Oval 5"/>
            <p:cNvSpPr>
              <a:spLocks noChangeArrowheads="1"/>
            </p:cNvSpPr>
            <p:nvPr/>
          </p:nvSpPr>
          <p:spPr bwMode="auto">
            <a:xfrm>
              <a:off x="-6056" y="-2132"/>
              <a:ext cx="2132" cy="213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-6056" y="-2208"/>
              <a:ext cx="2208" cy="2208"/>
              <a:chOff x="-4060" y="-879"/>
              <a:chExt cx="2208" cy="2208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-4060" y="-879"/>
                <a:ext cx="2208" cy="2208"/>
                <a:chOff x="-3924" y="-788"/>
                <a:chExt cx="2208" cy="2208"/>
              </a:xfrm>
            </p:grpSpPr>
            <p:grpSp>
              <p:nvGrpSpPr>
                <p:cNvPr id="5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-3924" y="-788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6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54" name="AutoShape 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55" name="AutoShape 1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7" name="Group 12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52" name="AutoShape 1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53" name="AutoShape 1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8" name="Group 15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927" y="-785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9" name="Group 1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48" name="AutoShape 1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49" name="AutoShape 1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0" name="Group 19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46" name="AutoShape 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47" name="AutoShape 2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1" name="Group 22"/>
              <p:cNvGrpSpPr>
                <a:grpSpLocks/>
              </p:cNvGrpSpPr>
              <p:nvPr/>
            </p:nvGrpSpPr>
            <p:grpSpPr bwMode="auto">
              <a:xfrm rot="1320000">
                <a:off x="-3742" y="-520"/>
                <a:ext cx="1546" cy="1546"/>
                <a:chOff x="-3924" y="-788"/>
                <a:chExt cx="2208" cy="2208"/>
              </a:xfrm>
            </p:grpSpPr>
            <p:grpSp>
              <p:nvGrpSpPr>
                <p:cNvPr id="12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-3924" y="-788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13" name="Group 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40" name="AutoShape 2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41" name="AutoShape 2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4" name="Group 27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38" name="AutoShape 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39" name="AutoShape 2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5" name="Group 30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927" y="-785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16" name="Group 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34" name="AutoShape 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35" name="AutoShape 3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7" name="Group 34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32" name="AutoShape 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33" name="AutoShape 3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sp>
        <p:nvSpPr>
          <p:cNvPr id="6181" name="Freeform 37"/>
          <p:cNvSpPr>
            <a:spLocks/>
          </p:cNvSpPr>
          <p:nvPr/>
        </p:nvSpPr>
        <p:spPr bwMode="auto">
          <a:xfrm>
            <a:off x="-919163" y="98425"/>
            <a:ext cx="4762501" cy="4038600"/>
          </a:xfrm>
          <a:custGeom>
            <a:avLst/>
            <a:gdLst>
              <a:gd name="T0" fmla="*/ 0 w 3000"/>
              <a:gd name="T1" fmla="*/ 0 h 2544"/>
              <a:gd name="T2" fmla="*/ 1095 w 3000"/>
              <a:gd name="T3" fmla="*/ 960 h 2544"/>
              <a:gd name="T4" fmla="*/ 1500 w 3000"/>
              <a:gd name="T5" fmla="*/ 2148 h 2544"/>
              <a:gd name="T6" fmla="*/ 3000 w 3000"/>
              <a:gd name="T7" fmla="*/ 2544 h 2544"/>
              <a:gd name="T8" fmla="*/ 0 60000 65536"/>
              <a:gd name="T9" fmla="*/ 0 60000 65536"/>
              <a:gd name="T10" fmla="*/ 0 60000 65536"/>
              <a:gd name="T11" fmla="*/ 0 60000 65536"/>
              <a:gd name="T12" fmla="*/ 0 w 3000"/>
              <a:gd name="T13" fmla="*/ 0 h 2544"/>
              <a:gd name="T14" fmla="*/ 3000 w 3000"/>
              <a:gd name="T15" fmla="*/ 2544 h 25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00" h="2544">
                <a:moveTo>
                  <a:pt x="0" y="0"/>
                </a:moveTo>
                <a:cubicBezTo>
                  <a:pt x="185" y="160"/>
                  <a:pt x="845" y="602"/>
                  <a:pt x="1095" y="960"/>
                </a:cubicBezTo>
                <a:cubicBezTo>
                  <a:pt x="1345" y="1318"/>
                  <a:pt x="1183" y="1884"/>
                  <a:pt x="1500" y="2148"/>
                </a:cubicBezTo>
                <a:cubicBezTo>
                  <a:pt x="1817" y="2412"/>
                  <a:pt x="2688" y="2462"/>
                  <a:pt x="3000" y="2544"/>
                </a:cubicBezTo>
              </a:path>
            </a:pathLst>
          </a:custGeom>
          <a:noFill/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82" name="Freeform 38"/>
          <p:cNvSpPr>
            <a:spLocks/>
          </p:cNvSpPr>
          <p:nvPr/>
        </p:nvSpPr>
        <p:spPr bwMode="auto">
          <a:xfrm>
            <a:off x="3806825" y="4140200"/>
            <a:ext cx="5391150" cy="3429000"/>
          </a:xfrm>
          <a:custGeom>
            <a:avLst/>
            <a:gdLst>
              <a:gd name="T0" fmla="*/ 3396 w 3396"/>
              <a:gd name="T1" fmla="*/ 2160 h 2160"/>
              <a:gd name="T2" fmla="*/ 3096 w 3396"/>
              <a:gd name="T3" fmla="*/ 1752 h 2160"/>
              <a:gd name="T4" fmla="*/ 2376 w 3396"/>
              <a:gd name="T5" fmla="*/ 876 h 2160"/>
              <a:gd name="T6" fmla="*/ 0 w 3396"/>
              <a:gd name="T7" fmla="*/ 0 h 2160"/>
              <a:gd name="T8" fmla="*/ 0 60000 65536"/>
              <a:gd name="T9" fmla="*/ 0 60000 65536"/>
              <a:gd name="T10" fmla="*/ 0 60000 65536"/>
              <a:gd name="T11" fmla="*/ 0 60000 65536"/>
              <a:gd name="T12" fmla="*/ 0 w 3396"/>
              <a:gd name="T13" fmla="*/ 0 h 2160"/>
              <a:gd name="T14" fmla="*/ 3396 w 3396"/>
              <a:gd name="T15" fmla="*/ 2160 h 21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96" h="2160">
                <a:moveTo>
                  <a:pt x="3396" y="2160"/>
                </a:moveTo>
                <a:cubicBezTo>
                  <a:pt x="3346" y="2092"/>
                  <a:pt x="3266" y="1966"/>
                  <a:pt x="3096" y="1752"/>
                </a:cubicBezTo>
                <a:cubicBezTo>
                  <a:pt x="2926" y="1538"/>
                  <a:pt x="2892" y="1168"/>
                  <a:pt x="2376" y="876"/>
                </a:cubicBezTo>
                <a:cubicBezTo>
                  <a:pt x="1860" y="584"/>
                  <a:pt x="495" y="182"/>
                  <a:pt x="0" y="0"/>
                </a:cubicBezTo>
              </a:path>
            </a:pathLst>
          </a:custGeom>
          <a:noFill/>
          <a:ln w="1270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8" name="Group 39"/>
          <p:cNvGrpSpPr>
            <a:grpSpLocks/>
          </p:cNvGrpSpPr>
          <p:nvPr/>
        </p:nvGrpSpPr>
        <p:grpSpPr bwMode="auto">
          <a:xfrm>
            <a:off x="3311525" y="3608388"/>
            <a:ext cx="1020763" cy="1020762"/>
            <a:chOff x="-6056" y="-2208"/>
            <a:chExt cx="2208" cy="2208"/>
          </a:xfrm>
        </p:grpSpPr>
        <p:sp>
          <p:nvSpPr>
            <p:cNvPr id="3192" name="Oval 40"/>
            <p:cNvSpPr>
              <a:spLocks noChangeArrowheads="1"/>
            </p:cNvSpPr>
            <p:nvPr/>
          </p:nvSpPr>
          <p:spPr bwMode="auto">
            <a:xfrm>
              <a:off x="-6056" y="-2132"/>
              <a:ext cx="2132" cy="213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9" name="Group 41"/>
            <p:cNvGrpSpPr>
              <a:grpSpLocks/>
            </p:cNvGrpSpPr>
            <p:nvPr/>
          </p:nvGrpSpPr>
          <p:grpSpPr bwMode="auto">
            <a:xfrm>
              <a:off x="-6056" y="-2208"/>
              <a:ext cx="2208" cy="2208"/>
              <a:chOff x="-4060" y="-879"/>
              <a:chExt cx="2208" cy="2208"/>
            </a:xfrm>
          </p:grpSpPr>
          <p:grpSp>
            <p:nvGrpSpPr>
              <p:cNvPr id="20" name="Group 42"/>
              <p:cNvGrpSpPr>
                <a:grpSpLocks/>
              </p:cNvGrpSpPr>
              <p:nvPr/>
            </p:nvGrpSpPr>
            <p:grpSpPr bwMode="auto">
              <a:xfrm>
                <a:off x="-4060" y="-879"/>
                <a:ext cx="2208" cy="2208"/>
                <a:chOff x="-3924" y="-788"/>
                <a:chExt cx="2208" cy="2208"/>
              </a:xfrm>
            </p:grpSpPr>
            <p:grpSp>
              <p:nvGrpSpPr>
                <p:cNvPr id="21" name="Group 43"/>
                <p:cNvGrpSpPr>
                  <a:grpSpLocks noChangeAspect="1"/>
                </p:cNvGrpSpPr>
                <p:nvPr/>
              </p:nvGrpSpPr>
              <p:grpSpPr bwMode="auto">
                <a:xfrm>
                  <a:off x="-3924" y="-788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22" name="Group 4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22" name="AutoShap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23" name="AutoShape 4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3" name="Group 47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20" name="AutoShap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21" name="AutoShape 4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4" name="Group 50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927" y="-785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25" name="Group 5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16" name="AutoShape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17" name="AutoShape 5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6" name="Group 54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14" name="AutoShape 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15" name="AutoShape 5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27" name="Group 57"/>
              <p:cNvGrpSpPr>
                <a:grpSpLocks/>
              </p:cNvGrpSpPr>
              <p:nvPr/>
            </p:nvGrpSpPr>
            <p:grpSpPr bwMode="auto">
              <a:xfrm rot="1320000">
                <a:off x="-3742" y="-520"/>
                <a:ext cx="1546" cy="1546"/>
                <a:chOff x="-3924" y="-788"/>
                <a:chExt cx="2208" cy="2208"/>
              </a:xfrm>
            </p:grpSpPr>
            <p:grpSp>
              <p:nvGrpSpPr>
                <p:cNvPr id="28" name="Group 58"/>
                <p:cNvGrpSpPr>
                  <a:grpSpLocks noChangeAspect="1"/>
                </p:cNvGrpSpPr>
                <p:nvPr/>
              </p:nvGrpSpPr>
              <p:grpSpPr bwMode="auto">
                <a:xfrm>
                  <a:off x="-3924" y="-788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29" name="Group 5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08" name="AutoShape 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09" name="AutoShape 6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0" name="Group 62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06" name="AutoShape 6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07" name="AutoShape 6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31" name="Group 65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927" y="-785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3072" name="Group 6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02" name="AutoShape 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03" name="AutoShape 6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073" name="Group 69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200" name="AutoShape 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01" name="AutoShape 7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sp>
        <p:nvSpPr>
          <p:cNvPr id="6216" name="Line 72"/>
          <p:cNvSpPr>
            <a:spLocks noChangeShapeType="1"/>
          </p:cNvSpPr>
          <p:nvPr/>
        </p:nvSpPr>
        <p:spPr bwMode="auto">
          <a:xfrm>
            <a:off x="-1458913" y="638175"/>
            <a:ext cx="5334001" cy="2057400"/>
          </a:xfrm>
          <a:prstGeom prst="line">
            <a:avLst/>
          </a:prstGeom>
          <a:noFill/>
          <a:ln w="127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d-ID"/>
          </a:p>
        </p:txBody>
      </p:sp>
      <p:grpSp>
        <p:nvGrpSpPr>
          <p:cNvPr id="3075" name="Group 74"/>
          <p:cNvGrpSpPr>
            <a:grpSpLocks/>
          </p:cNvGrpSpPr>
          <p:nvPr/>
        </p:nvGrpSpPr>
        <p:grpSpPr bwMode="auto">
          <a:xfrm>
            <a:off x="3357563" y="2168525"/>
            <a:ext cx="1020762" cy="1020763"/>
            <a:chOff x="-6056" y="-2208"/>
            <a:chExt cx="2208" cy="2208"/>
          </a:xfrm>
        </p:grpSpPr>
        <p:sp>
          <p:nvSpPr>
            <p:cNvPr id="3160" name="Oval 75"/>
            <p:cNvSpPr>
              <a:spLocks noChangeArrowheads="1"/>
            </p:cNvSpPr>
            <p:nvPr/>
          </p:nvSpPr>
          <p:spPr bwMode="auto">
            <a:xfrm>
              <a:off x="-6056" y="-2132"/>
              <a:ext cx="2132" cy="213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076" name="Group 76"/>
            <p:cNvGrpSpPr>
              <a:grpSpLocks/>
            </p:cNvGrpSpPr>
            <p:nvPr/>
          </p:nvGrpSpPr>
          <p:grpSpPr bwMode="auto">
            <a:xfrm>
              <a:off x="-6056" y="-2208"/>
              <a:ext cx="2208" cy="2208"/>
              <a:chOff x="-4060" y="-879"/>
              <a:chExt cx="2208" cy="2208"/>
            </a:xfrm>
          </p:grpSpPr>
          <p:grpSp>
            <p:nvGrpSpPr>
              <p:cNvPr id="3077" name="Group 77"/>
              <p:cNvGrpSpPr>
                <a:grpSpLocks/>
              </p:cNvGrpSpPr>
              <p:nvPr/>
            </p:nvGrpSpPr>
            <p:grpSpPr bwMode="auto">
              <a:xfrm>
                <a:off x="-4060" y="-879"/>
                <a:ext cx="2208" cy="2208"/>
                <a:chOff x="-3924" y="-788"/>
                <a:chExt cx="2208" cy="2208"/>
              </a:xfrm>
            </p:grpSpPr>
            <p:grpSp>
              <p:nvGrpSpPr>
                <p:cNvPr id="3078" name="Group 78"/>
                <p:cNvGrpSpPr>
                  <a:grpSpLocks noChangeAspect="1"/>
                </p:cNvGrpSpPr>
                <p:nvPr/>
              </p:nvGrpSpPr>
              <p:grpSpPr bwMode="auto">
                <a:xfrm>
                  <a:off x="-3924" y="-788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3079" name="Group 7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90" name="AutoShape 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91" name="AutoShape 8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080" name="Group 82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88" name="AutoShape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9" name="AutoShape 8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3081" name="Group 85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927" y="-785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3082" name="Group 8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84" name="AutoShape 8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5" name="AutoShape 8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083" name="Group 89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82" name="AutoShape 9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83" name="AutoShape 9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3084" name="Group 92"/>
              <p:cNvGrpSpPr>
                <a:grpSpLocks/>
              </p:cNvGrpSpPr>
              <p:nvPr/>
            </p:nvGrpSpPr>
            <p:grpSpPr bwMode="auto">
              <a:xfrm rot="1320000">
                <a:off x="-3742" y="-520"/>
                <a:ext cx="1546" cy="1546"/>
                <a:chOff x="-3924" y="-788"/>
                <a:chExt cx="2208" cy="2208"/>
              </a:xfrm>
            </p:grpSpPr>
            <p:grpSp>
              <p:nvGrpSpPr>
                <p:cNvPr id="3085" name="Group 93"/>
                <p:cNvGrpSpPr>
                  <a:grpSpLocks noChangeAspect="1"/>
                </p:cNvGrpSpPr>
                <p:nvPr/>
              </p:nvGrpSpPr>
              <p:grpSpPr bwMode="auto">
                <a:xfrm>
                  <a:off x="-3924" y="-788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3086" name="Group 9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76" name="AutoShape 9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77" name="AutoShape 9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087" name="Group 97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74" name="AutoShape 9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75" name="AutoShape 9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3088" name="Group 100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927" y="-785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3089" name="Group 1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70" name="AutoShape 10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71" name="AutoShape 10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090" name="Group 104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68" name="AutoShape 10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69" name="AutoShape 10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grpSp>
        <p:nvGrpSpPr>
          <p:cNvPr id="3091" name="Group 111"/>
          <p:cNvGrpSpPr>
            <a:grpSpLocks/>
          </p:cNvGrpSpPr>
          <p:nvPr/>
        </p:nvGrpSpPr>
        <p:grpSpPr bwMode="auto">
          <a:xfrm>
            <a:off x="3489325" y="2346325"/>
            <a:ext cx="2163763" cy="2163763"/>
            <a:chOff x="-6056" y="-2208"/>
            <a:chExt cx="2208" cy="2208"/>
          </a:xfrm>
        </p:grpSpPr>
        <p:sp>
          <p:nvSpPr>
            <p:cNvPr id="3128" name="Oval 112"/>
            <p:cNvSpPr>
              <a:spLocks noChangeArrowheads="1"/>
            </p:cNvSpPr>
            <p:nvPr/>
          </p:nvSpPr>
          <p:spPr bwMode="auto">
            <a:xfrm>
              <a:off x="-6056" y="-2132"/>
              <a:ext cx="2132" cy="213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092" name="Group 113"/>
            <p:cNvGrpSpPr>
              <a:grpSpLocks/>
            </p:cNvGrpSpPr>
            <p:nvPr/>
          </p:nvGrpSpPr>
          <p:grpSpPr bwMode="auto">
            <a:xfrm>
              <a:off x="-6056" y="-2208"/>
              <a:ext cx="2208" cy="2208"/>
              <a:chOff x="-4060" y="-879"/>
              <a:chExt cx="2208" cy="2208"/>
            </a:xfrm>
          </p:grpSpPr>
          <p:grpSp>
            <p:nvGrpSpPr>
              <p:cNvPr id="3093" name="Group 114"/>
              <p:cNvGrpSpPr>
                <a:grpSpLocks/>
              </p:cNvGrpSpPr>
              <p:nvPr/>
            </p:nvGrpSpPr>
            <p:grpSpPr bwMode="auto">
              <a:xfrm>
                <a:off x="-4060" y="-879"/>
                <a:ext cx="2208" cy="2208"/>
                <a:chOff x="-3924" y="-788"/>
                <a:chExt cx="2208" cy="2208"/>
              </a:xfrm>
            </p:grpSpPr>
            <p:grpSp>
              <p:nvGrpSpPr>
                <p:cNvPr id="3094" name="Group 115"/>
                <p:cNvGrpSpPr>
                  <a:grpSpLocks noChangeAspect="1"/>
                </p:cNvGrpSpPr>
                <p:nvPr/>
              </p:nvGrpSpPr>
              <p:grpSpPr bwMode="auto">
                <a:xfrm>
                  <a:off x="-3924" y="-788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3095" name="Group 11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58" name="AutoShape 11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59" name="AutoShape 11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097" name="Group 119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56" name="AutoShape 1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57" name="AutoShape 12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3098" name="Group 122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927" y="-785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3099" name="Group 1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52" name="AutoShape 1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53" name="AutoShape 12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100" name="Group 126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50" name="AutoShape 1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51" name="AutoShape 12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3101" name="Group 129"/>
              <p:cNvGrpSpPr>
                <a:grpSpLocks/>
              </p:cNvGrpSpPr>
              <p:nvPr/>
            </p:nvGrpSpPr>
            <p:grpSpPr bwMode="auto">
              <a:xfrm rot="1320000">
                <a:off x="-3742" y="-520"/>
                <a:ext cx="1546" cy="1546"/>
                <a:chOff x="-3924" y="-788"/>
                <a:chExt cx="2208" cy="2208"/>
              </a:xfrm>
            </p:grpSpPr>
            <p:grpSp>
              <p:nvGrpSpPr>
                <p:cNvPr id="3102" name="Group 130"/>
                <p:cNvGrpSpPr>
                  <a:grpSpLocks noChangeAspect="1"/>
                </p:cNvGrpSpPr>
                <p:nvPr/>
              </p:nvGrpSpPr>
              <p:grpSpPr bwMode="auto">
                <a:xfrm>
                  <a:off x="-3924" y="-788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3103" name="Group 1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44" name="AutoShape 1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45" name="AutoShape 13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0" name="Group 134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42" name="AutoShape 1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43" name="AutoShape 13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61" name="Group 137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927" y="-785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162" name="Group 1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38" name="AutoShape 1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39" name="AutoShape 14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3" name="Group 141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36" name="AutoShape 1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37" name="AutoShape 14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sp>
        <p:nvSpPr>
          <p:cNvPr id="6290" name="Freeform 146"/>
          <p:cNvSpPr>
            <a:spLocks/>
          </p:cNvSpPr>
          <p:nvPr/>
        </p:nvSpPr>
        <p:spPr bwMode="auto">
          <a:xfrm>
            <a:off x="5292725" y="-396875"/>
            <a:ext cx="4019550" cy="4552950"/>
          </a:xfrm>
          <a:custGeom>
            <a:avLst/>
            <a:gdLst>
              <a:gd name="T0" fmla="*/ 2532 w 2532"/>
              <a:gd name="T1" fmla="*/ 0 h 2868"/>
              <a:gd name="T2" fmla="*/ 588 w 2532"/>
              <a:gd name="T3" fmla="*/ 1032 h 2868"/>
              <a:gd name="T4" fmla="*/ 348 w 2532"/>
              <a:gd name="T5" fmla="*/ 2040 h 2868"/>
              <a:gd name="T6" fmla="*/ 0 w 2532"/>
              <a:gd name="T7" fmla="*/ 2868 h 2868"/>
              <a:gd name="T8" fmla="*/ 0 60000 65536"/>
              <a:gd name="T9" fmla="*/ 0 60000 65536"/>
              <a:gd name="T10" fmla="*/ 0 60000 65536"/>
              <a:gd name="T11" fmla="*/ 0 60000 65536"/>
              <a:gd name="T12" fmla="*/ 0 w 2532"/>
              <a:gd name="T13" fmla="*/ 0 h 2868"/>
              <a:gd name="T14" fmla="*/ 2532 w 2532"/>
              <a:gd name="T15" fmla="*/ 2868 h 28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32" h="2868">
                <a:moveTo>
                  <a:pt x="2532" y="0"/>
                </a:moveTo>
                <a:cubicBezTo>
                  <a:pt x="2208" y="172"/>
                  <a:pt x="952" y="692"/>
                  <a:pt x="588" y="1032"/>
                </a:cubicBezTo>
                <a:cubicBezTo>
                  <a:pt x="224" y="1372"/>
                  <a:pt x="446" y="1734"/>
                  <a:pt x="348" y="2040"/>
                </a:cubicBezTo>
                <a:cubicBezTo>
                  <a:pt x="250" y="2346"/>
                  <a:pt x="72" y="2696"/>
                  <a:pt x="0" y="2868"/>
                </a:cubicBezTo>
              </a:path>
            </a:pathLst>
          </a:cu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291" name="Freeform 147"/>
          <p:cNvSpPr>
            <a:spLocks/>
          </p:cNvSpPr>
          <p:nvPr/>
        </p:nvSpPr>
        <p:spPr bwMode="auto">
          <a:xfrm>
            <a:off x="-558800" y="4137025"/>
            <a:ext cx="5867400" cy="2667000"/>
          </a:xfrm>
          <a:custGeom>
            <a:avLst/>
            <a:gdLst>
              <a:gd name="T0" fmla="*/ 3696 w 3696"/>
              <a:gd name="T1" fmla="*/ 0 h 1680"/>
              <a:gd name="T2" fmla="*/ 2544 w 3696"/>
              <a:gd name="T3" fmla="*/ 768 h 1680"/>
              <a:gd name="T4" fmla="*/ 0 w 3696"/>
              <a:gd name="T5" fmla="*/ 1680 h 1680"/>
              <a:gd name="T6" fmla="*/ 0 60000 65536"/>
              <a:gd name="T7" fmla="*/ 0 60000 65536"/>
              <a:gd name="T8" fmla="*/ 0 60000 65536"/>
              <a:gd name="T9" fmla="*/ 0 w 3696"/>
              <a:gd name="T10" fmla="*/ 0 h 1680"/>
              <a:gd name="T11" fmla="*/ 3696 w 3696"/>
              <a:gd name="T12" fmla="*/ 1680 h 1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96" h="1680">
                <a:moveTo>
                  <a:pt x="3696" y="0"/>
                </a:moveTo>
                <a:cubicBezTo>
                  <a:pt x="3428" y="244"/>
                  <a:pt x="3160" y="488"/>
                  <a:pt x="2544" y="768"/>
                </a:cubicBezTo>
                <a:cubicBezTo>
                  <a:pt x="1928" y="1048"/>
                  <a:pt x="964" y="1364"/>
                  <a:pt x="0" y="1680"/>
                </a:cubicBezTo>
              </a:path>
            </a:pathLst>
          </a:custGeom>
          <a:noFill/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64" name="Group 148"/>
          <p:cNvGrpSpPr>
            <a:grpSpLocks/>
          </p:cNvGrpSpPr>
          <p:nvPr/>
        </p:nvGrpSpPr>
        <p:grpSpPr bwMode="auto">
          <a:xfrm>
            <a:off x="4797425" y="3654425"/>
            <a:ext cx="1020763" cy="1020763"/>
            <a:chOff x="-6056" y="-2208"/>
            <a:chExt cx="2208" cy="2208"/>
          </a:xfrm>
        </p:grpSpPr>
        <p:sp>
          <p:nvSpPr>
            <p:cNvPr id="3096" name="Oval 149"/>
            <p:cNvSpPr>
              <a:spLocks noChangeArrowheads="1"/>
            </p:cNvSpPr>
            <p:nvPr/>
          </p:nvSpPr>
          <p:spPr bwMode="auto">
            <a:xfrm>
              <a:off x="-6056" y="-2132"/>
              <a:ext cx="2132" cy="213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65" name="Group 150"/>
            <p:cNvGrpSpPr>
              <a:grpSpLocks/>
            </p:cNvGrpSpPr>
            <p:nvPr/>
          </p:nvGrpSpPr>
          <p:grpSpPr bwMode="auto">
            <a:xfrm>
              <a:off x="-6056" y="-2208"/>
              <a:ext cx="2208" cy="2208"/>
              <a:chOff x="-4060" y="-879"/>
              <a:chExt cx="2208" cy="2208"/>
            </a:xfrm>
          </p:grpSpPr>
          <p:grpSp>
            <p:nvGrpSpPr>
              <p:cNvPr id="166" name="Group 151"/>
              <p:cNvGrpSpPr>
                <a:grpSpLocks/>
              </p:cNvGrpSpPr>
              <p:nvPr/>
            </p:nvGrpSpPr>
            <p:grpSpPr bwMode="auto">
              <a:xfrm>
                <a:off x="-4060" y="-879"/>
                <a:ext cx="2208" cy="2208"/>
                <a:chOff x="-3924" y="-788"/>
                <a:chExt cx="2208" cy="2208"/>
              </a:xfrm>
            </p:grpSpPr>
            <p:grpSp>
              <p:nvGrpSpPr>
                <p:cNvPr id="167" name="Group 152"/>
                <p:cNvGrpSpPr>
                  <a:grpSpLocks noChangeAspect="1"/>
                </p:cNvGrpSpPr>
                <p:nvPr/>
              </p:nvGrpSpPr>
              <p:grpSpPr bwMode="auto">
                <a:xfrm>
                  <a:off x="-3924" y="-788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168" name="Group 15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26" name="AutoShape 1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27" name="AutoShape 15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9" name="Group 156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24" name="AutoShape 1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25" name="AutoShape 15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70" name="Group 159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927" y="-785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171" name="Group 16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20" name="AutoShape 1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21" name="AutoShape 16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72" name="Group 163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18" name="AutoShape 1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19" name="AutoShape 16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173" name="Group 166"/>
              <p:cNvGrpSpPr>
                <a:grpSpLocks/>
              </p:cNvGrpSpPr>
              <p:nvPr/>
            </p:nvGrpSpPr>
            <p:grpSpPr bwMode="auto">
              <a:xfrm rot="1320000">
                <a:off x="-3742" y="-520"/>
                <a:ext cx="1546" cy="1546"/>
                <a:chOff x="-3924" y="-788"/>
                <a:chExt cx="2208" cy="2208"/>
              </a:xfrm>
            </p:grpSpPr>
            <p:grpSp>
              <p:nvGrpSpPr>
                <p:cNvPr id="174" name="Group 167"/>
                <p:cNvGrpSpPr>
                  <a:grpSpLocks noChangeAspect="1"/>
                </p:cNvGrpSpPr>
                <p:nvPr/>
              </p:nvGrpSpPr>
              <p:grpSpPr bwMode="auto">
                <a:xfrm>
                  <a:off x="-3924" y="-788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175" name="Group 16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12" name="AutoShape 1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13" name="AutoShape 17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76" name="Group 171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10" name="AutoShape 1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11" name="AutoShape 17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77" name="Group 174"/>
                <p:cNvGrpSpPr>
                  <a:grpSpLocks noChangeAspect="1"/>
                </p:cNvGrpSpPr>
                <p:nvPr/>
              </p:nvGrpSpPr>
              <p:grpSpPr bwMode="auto">
                <a:xfrm rot="2700000">
                  <a:off x="-3927" y="-785"/>
                  <a:ext cx="2208" cy="2202"/>
                  <a:chOff x="168" y="696"/>
                  <a:chExt cx="1429" cy="1429"/>
                </a:xfrm>
              </p:grpSpPr>
              <p:grpSp>
                <p:nvGrpSpPr>
                  <p:cNvPr id="178" name="Group 17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4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06" name="AutoShape 1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07" name="AutoShape 17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79" name="Group 178"/>
                  <p:cNvGrpSpPr>
                    <a:grpSpLocks noChangeAspect="1"/>
                  </p:cNvGrpSpPr>
                  <p:nvPr/>
                </p:nvGrpSpPr>
                <p:grpSpPr bwMode="auto">
                  <a:xfrm rot="5400000">
                    <a:off x="855" y="696"/>
                    <a:ext cx="56" cy="1429"/>
                    <a:chOff x="845" y="696"/>
                    <a:chExt cx="56" cy="1429"/>
                  </a:xfrm>
                </p:grpSpPr>
                <p:sp>
                  <p:nvSpPr>
                    <p:cNvPr id="3104" name="AutoShape 1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45" y="696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05" name="AutoShape 180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845" y="1410"/>
                      <a:ext cx="56" cy="7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alpha val="18823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sp>
        <p:nvSpPr>
          <p:cNvPr id="6370" name="AutoShape 226"/>
          <p:cNvSpPr>
            <a:spLocks noChangeAspect="1" noChangeArrowheads="1"/>
          </p:cNvSpPr>
          <p:nvPr/>
        </p:nvSpPr>
        <p:spPr bwMode="auto">
          <a:xfrm rot="3000000">
            <a:off x="1743869" y="2151856"/>
            <a:ext cx="107950" cy="71262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71" name="AutoShape 227"/>
          <p:cNvSpPr>
            <a:spLocks noChangeAspect="1" noChangeArrowheads="1"/>
          </p:cNvSpPr>
          <p:nvPr/>
        </p:nvSpPr>
        <p:spPr bwMode="auto">
          <a:xfrm rot="3000000" flipV="1">
            <a:off x="7217569" y="-2456656"/>
            <a:ext cx="107950" cy="71262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73" name="AutoShape 229"/>
          <p:cNvSpPr>
            <a:spLocks noChangeAspect="1" noChangeArrowheads="1"/>
          </p:cNvSpPr>
          <p:nvPr/>
        </p:nvSpPr>
        <p:spPr bwMode="auto">
          <a:xfrm rot="7800000" flipV="1">
            <a:off x="7217569" y="2151856"/>
            <a:ext cx="107950" cy="71262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74" name="AutoShape 230"/>
          <p:cNvSpPr>
            <a:spLocks noChangeAspect="1" noChangeArrowheads="1"/>
          </p:cNvSpPr>
          <p:nvPr/>
        </p:nvSpPr>
        <p:spPr bwMode="auto">
          <a:xfrm rot="5400000">
            <a:off x="1167606" y="-151606"/>
            <a:ext cx="107950" cy="71262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75" name="AutoShape 231"/>
          <p:cNvSpPr>
            <a:spLocks noChangeAspect="1" noChangeArrowheads="1"/>
          </p:cNvSpPr>
          <p:nvPr/>
        </p:nvSpPr>
        <p:spPr bwMode="auto">
          <a:xfrm rot="5400000" flipV="1">
            <a:off x="8225632" y="-151606"/>
            <a:ext cx="107950" cy="712628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80" name="Picture 2" descr="E:\Rais\karya 2017\Logo JAGORAW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940" y="1312859"/>
            <a:ext cx="5686425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Depapepe - START (Trimmed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-685800" y="3657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75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6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"/>
                                        <p:tgtEl>
                                          <p:spTgt spid="6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475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2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875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2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2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275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"/>
                                        <p:tgtEl>
                                          <p:spTgt spid="6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"/>
                                        <p:tgtEl>
                                          <p:spTgt spid="6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200"/>
                                        <p:tgtEl>
                                          <p:spTgt spid="6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200"/>
                                        <p:tgtEl>
                                          <p:spTgt spid="6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xit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775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"/>
                                        <p:tgtEl>
                                          <p:spTgt spid="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xit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0" dur="200"/>
                                        <p:tgtEl>
                                          <p:spTgt spid="6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00"/>
                                        <p:tgtEl>
                                          <p:spTgt spid="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"/>
                                        <p:tgtEl>
                                          <p:spTgt spid="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200"/>
                                        <p:tgtEl>
                                          <p:spTgt spid="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2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200"/>
                                        <p:tgtEl>
                                          <p:spTgt spid="6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200"/>
                                        <p:tgtEl>
                                          <p:spTgt spid="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8" dur="200"/>
                                        <p:tgtEl>
                                          <p:spTgt spid="6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00"/>
                                        <p:tgtEl>
                                          <p:spTgt spid="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xit" presetSubtype="4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200"/>
                                        <p:tgtEl>
                                          <p:spTgt spid="6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4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309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8" presetClass="emph" presetSubtype="0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125" dur="16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23" presetClass="exit" presetSubtype="16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1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</p:childTnLst>
        </p:cTn>
      </p:par>
    </p:tnLst>
    <p:bldLst>
      <p:bldP spid="6146" grpId="0" animBg="1"/>
      <p:bldP spid="6146" grpId="1" animBg="1"/>
      <p:bldP spid="6147" grpId="0" animBg="1"/>
      <p:bldP spid="6147" grpId="1" animBg="1"/>
      <p:bldP spid="6181" grpId="0" animBg="1"/>
      <p:bldP spid="6181" grpId="1" animBg="1"/>
      <p:bldP spid="6182" grpId="0" animBg="1"/>
      <p:bldP spid="6182" grpId="1" animBg="1"/>
      <p:bldP spid="6216" grpId="0" animBg="1"/>
      <p:bldP spid="6216" grpId="1" animBg="1"/>
      <p:bldP spid="6290" grpId="0" animBg="1"/>
      <p:bldP spid="6290" grpId="1" animBg="1"/>
      <p:bldP spid="6291" grpId="0" animBg="1"/>
      <p:bldP spid="6291" grpId="1" animBg="1"/>
      <p:bldP spid="6370" grpId="0" animBg="1"/>
      <p:bldP spid="6370" grpId="1" animBg="1"/>
      <p:bldP spid="6371" grpId="0" animBg="1"/>
      <p:bldP spid="6371" grpId="1" animBg="1"/>
      <p:bldP spid="6373" grpId="0" animBg="1"/>
      <p:bldP spid="6373" grpId="1" animBg="1"/>
      <p:bldP spid="6374" grpId="0" animBg="1"/>
      <p:bldP spid="6374" grpId="1" animBg="1"/>
      <p:bldP spid="6375" grpId="0" animBg="1"/>
      <p:bldP spid="637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71" descr="C:\Documents and Settings\Copy Cat\My Documents\My Pictures\Graphic1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0" y="0"/>
            <a:ext cx="5791200" cy="491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Rectangle 61"/>
          <p:cNvSpPr/>
          <p:nvPr/>
        </p:nvSpPr>
        <p:spPr>
          <a:xfrm>
            <a:off x="-152400" y="-152400"/>
            <a:ext cx="944880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-228600" y="566738"/>
            <a:ext cx="9601200" cy="1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-133350" y="6019800"/>
            <a:ext cx="94488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-152400" y="6096000"/>
            <a:ext cx="960120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D:\UNIGRAND\pkm\presentasi\buat pimnas herbalesosis\smil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72816"/>
            <a:ext cx="3645416" cy="4090424"/>
          </a:xfrm>
          <a:prstGeom prst="rect">
            <a:avLst/>
          </a:prstGeom>
          <a:noFill/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57200" y="8382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M</a:t>
            </a:r>
            <a:r>
              <a:rPr kumimoji="0" lang="id-ID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enawarkan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S</a:t>
            </a:r>
            <a:r>
              <a:rPr kumimoji="0" lang="id-ID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olusi...</a:t>
            </a:r>
            <a:endParaRPr kumimoji="0" lang="id-ID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413</Words>
  <Application>Microsoft Office PowerPoint</Application>
  <PresentationFormat>On-screen Show (4:3)</PresentationFormat>
  <Paragraphs>134</Paragraphs>
  <Slides>26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1_Office Theme</vt:lpstr>
      <vt:lpstr>2_Office Theme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Pendampingan Mitra JAGORAWI Di Dusun Wonorejo</vt:lpstr>
      <vt:lpstr>Slide 20</vt:lpstr>
      <vt:lpstr>Slide 21</vt:lpstr>
      <vt:lpstr>Slide 22</vt:lpstr>
      <vt:lpstr>Dokumentasi Kegiatan JAGORAWI</vt:lpstr>
      <vt:lpstr>Slide 24</vt:lpstr>
      <vt:lpstr>TERIMA KASIH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2013-06-13T13:50:35Z</dcterms:created>
  <dcterms:modified xsi:type="dcterms:W3CDTF">2017-08-09T09:19:33Z</dcterms:modified>
</cp:coreProperties>
</file>