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4" r:id="rId1"/>
    <p:sldMasterId id="2147484041" r:id="rId2"/>
    <p:sldMasterId id="2147484054" r:id="rId3"/>
    <p:sldMasterId id="2147484067" r:id="rId4"/>
    <p:sldMasterId id="2147484080" r:id="rId5"/>
    <p:sldMasterId id="2147484093" r:id="rId6"/>
  </p:sldMasterIdLst>
  <p:notesMasterIdLst>
    <p:notesMasterId r:id="rId29"/>
  </p:notesMasterIdLst>
  <p:sldIdLst>
    <p:sldId id="285" r:id="rId7"/>
    <p:sldId id="287" r:id="rId8"/>
    <p:sldId id="282" r:id="rId9"/>
    <p:sldId id="283" r:id="rId10"/>
    <p:sldId id="261" r:id="rId11"/>
    <p:sldId id="279" r:id="rId12"/>
    <p:sldId id="288" r:id="rId13"/>
    <p:sldId id="280" r:id="rId14"/>
    <p:sldId id="265" r:id="rId15"/>
    <p:sldId id="266" r:id="rId16"/>
    <p:sldId id="267" r:id="rId17"/>
    <p:sldId id="268" r:id="rId18"/>
    <p:sldId id="289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6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67"/>
    <p:restoredTop sz="94712"/>
  </p:normalViewPr>
  <p:slideViewPr>
    <p:cSldViewPr snapToGrid="0" snapToObjects="1">
      <p:cViewPr>
        <p:scale>
          <a:sx n="61" d="100"/>
          <a:sy n="61" d="100"/>
        </p:scale>
        <p:origin x="1656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C:\Users\rusli\OneDrive\WORK\SEKNAS_FITRA\LBI%20LBA\LBI%20Kompile\Chart_Pie_LBI_2_Transparansi%20dan%203_Partisipas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Semua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Jenis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Dokumen</a:t>
            </a:r>
            <a:endParaRPr lang="id-ID" b="1" dirty="0">
              <a:solidFill>
                <a:schemeClr val="accent4">
                  <a:lumMod val="50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'Olah_Chart Uji Dokumen'!$R$78:$R$84</c:f>
              <c:strCache>
                <c:ptCount val="7"/>
                <c:pt idx="0">
                  <c:v>N/A</c:v>
                </c:pt>
                <c:pt idx="1">
                  <c:v>Dokumen tidak Dibuat/Tidak Ada Respon </c:v>
                </c:pt>
                <c:pt idx="2">
                  <c:v>Tersedia tapi Tidak Dapat Diperoleh</c:v>
                </c:pt>
                <c:pt idx="3">
                  <c:v>Tersedia dan Diperoleh dengan 18-45 Hari Kerja </c:v>
                </c:pt>
                <c:pt idx="4">
                  <c:v>Tersedia dan Diperoleh dengan 11-17 Hari Kerja
</c:v>
                </c:pt>
                <c:pt idx="5">
                  <c:v>Tersedia dan Diperoleh dengan  1-10 Hari Kerja
</c:v>
                </c:pt>
                <c:pt idx="6">
                  <c:v>Tersedia dan Dipublikasikan</c:v>
                </c:pt>
              </c:strCache>
            </c:strRef>
          </c:cat>
          <c:val>
            <c:numRef>
              <c:f>'Olah_Chart Uji Dokumen'!$R$78:$R$84</c:f>
              <c:numCache>
                <c:formatCode>General</c:formatCode>
                <c:ptCount val="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67-47EB-BACA-2BECCC15C77F}"/>
            </c:ext>
          </c:extLst>
        </c:ser>
        <c:ser>
          <c:idx val="1"/>
          <c:order val="1"/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'Olah_Chart Uji Dokumen'!$R$78:$R$84</c:f>
              <c:strCache>
                <c:ptCount val="7"/>
                <c:pt idx="0">
                  <c:v>N/A</c:v>
                </c:pt>
                <c:pt idx="1">
                  <c:v>Dokumen tidak Dibuat/Tidak Ada Respon </c:v>
                </c:pt>
                <c:pt idx="2">
                  <c:v>Tersedia tapi Tidak Dapat Diperoleh</c:v>
                </c:pt>
                <c:pt idx="3">
                  <c:v>Tersedia dan Diperoleh dengan 18-45 Hari Kerja </c:v>
                </c:pt>
                <c:pt idx="4">
                  <c:v>Tersedia dan Diperoleh dengan 11-17 Hari Kerja
</c:v>
                </c:pt>
                <c:pt idx="5">
                  <c:v>Tersedia dan Diperoleh dengan  1-10 Hari Kerja
</c:v>
                </c:pt>
                <c:pt idx="6">
                  <c:v>Tersedia dan Dipublikasikan</c:v>
                </c:pt>
              </c:strCache>
            </c:strRef>
          </c:cat>
          <c:val>
            <c:numRef>
              <c:f>'Olah_Chart Uji Dokumen'!$S$78:$S$84</c:f>
              <c:numCache>
                <c:formatCode>General</c:formatCode>
                <c:ptCount val="7"/>
                <c:pt idx="0">
                  <c:v>142.0</c:v>
                </c:pt>
                <c:pt idx="1">
                  <c:v>200.0</c:v>
                </c:pt>
                <c:pt idx="2">
                  <c:v>614.0</c:v>
                </c:pt>
                <c:pt idx="3">
                  <c:v>305.0</c:v>
                </c:pt>
                <c:pt idx="4">
                  <c:v>255.0</c:v>
                </c:pt>
                <c:pt idx="5">
                  <c:v>437.0</c:v>
                </c:pt>
                <c:pt idx="6">
                  <c:v>427.0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267-47EB-BACA-2BECCC15C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1302794032"/>
        <c:axId val="-1250139728"/>
      </c:barChart>
      <c:catAx>
        <c:axId val="-130279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50139728"/>
        <c:crosses val="autoZero"/>
        <c:auto val="1"/>
        <c:lblAlgn val="ctr"/>
        <c:lblOffset val="100"/>
        <c:noMultiLvlLbl val="0"/>
      </c:catAx>
      <c:valAx>
        <c:axId val="-125013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02794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rgbClr val="FFFF00"/>
                </a:solidFill>
              </a:rPr>
              <a:t>Accessibility by Types of Budget Documents</a:t>
            </a:r>
            <a:endParaRPr lang="id-ID" sz="1600" b="1" dirty="0">
              <a:solidFill>
                <a:srgbClr val="FFFF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Sheet1!$B$21</c:f>
              <c:strCache>
                <c:ptCount val="1"/>
                <c:pt idx="0">
                  <c:v>Accessible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Sheet1!$A$22:$A$25</c:f>
              <c:strCache>
                <c:ptCount val="4"/>
                <c:pt idx="0">
                  <c:v>Planning</c:v>
                </c:pt>
                <c:pt idx="1">
                  <c:v>Budgeting</c:v>
                </c:pt>
                <c:pt idx="2">
                  <c:v>Implementation</c:v>
                </c:pt>
                <c:pt idx="3">
                  <c:v>Accountability Report</c:v>
                </c:pt>
              </c:strCache>
            </c:strRef>
          </c:cat>
          <c:val>
            <c:numRef>
              <c:f>Sheet1!$B$22:$B$25</c:f>
              <c:numCache>
                <c:formatCode>0%</c:formatCode>
                <c:ptCount val="4"/>
                <c:pt idx="0">
                  <c:v>0.48</c:v>
                </c:pt>
                <c:pt idx="1">
                  <c:v>0.29</c:v>
                </c:pt>
                <c:pt idx="2">
                  <c:v>0.24</c:v>
                </c:pt>
                <c:pt idx="3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Sheet1!$C$21</c:f>
              <c:strCache>
                <c:ptCount val="1"/>
                <c:pt idx="0">
                  <c:v>Not Accessible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Sheet1!$A$22:$A$25</c:f>
              <c:strCache>
                <c:ptCount val="4"/>
                <c:pt idx="0">
                  <c:v>Planning</c:v>
                </c:pt>
                <c:pt idx="1">
                  <c:v>Budgeting</c:v>
                </c:pt>
                <c:pt idx="2">
                  <c:v>Implementation</c:v>
                </c:pt>
                <c:pt idx="3">
                  <c:v>Accountability Report</c:v>
                </c:pt>
              </c:strCache>
            </c:strRef>
          </c:cat>
          <c:val>
            <c:numRef>
              <c:f>Sheet1!$C$22:$C$25</c:f>
              <c:numCache>
                <c:formatCode>0%</c:formatCode>
                <c:ptCount val="4"/>
                <c:pt idx="0">
                  <c:v>0.52</c:v>
                </c:pt>
                <c:pt idx="1">
                  <c:v>0.710000000000001</c:v>
                </c:pt>
                <c:pt idx="2">
                  <c:v>0.760000000000001</c:v>
                </c:pt>
                <c:pt idx="3">
                  <c:v>0.850000000000001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-1303435088"/>
        <c:axId val="-1304041376"/>
      </c:barChart>
      <c:catAx>
        <c:axId val="-130343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04041376"/>
        <c:crosses val="autoZero"/>
        <c:auto val="1"/>
        <c:lblAlgn val="ctr"/>
        <c:lblOffset val="100"/>
        <c:noMultiLvlLbl val="0"/>
      </c:catAx>
      <c:valAx>
        <c:axId val="-130404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0343508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4987107934259"/>
          <c:y val="0.309719718770093"/>
          <c:w val="0.185012892065741"/>
          <c:h val="0.135660753249217"/>
        </c:manualLayout>
      </c:layout>
      <c:overlay val="0"/>
      <c:spPr>
        <a:blipFill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F0546-9889-974C-A09D-C41E14CA332B}" type="datetimeFigureOut">
              <a:rPr lang="en-US" smtClean="0"/>
              <a:t>8/7/17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428AD-613B-FF42-87F0-A85F9AEEB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47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2BF69-53F4-4733-A8B1-87FEB45A6830}" type="slidenum">
              <a:rPr lang="id-ID" smtClean="0"/>
              <a:pPr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1597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jp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4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7.jp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4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9.jp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0.jp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05834" y="3632607"/>
            <a:ext cx="10180333" cy="1832461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4800">
                <a:solidFill>
                  <a:srgbClr val="FFC90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5834" y="5465067"/>
            <a:ext cx="10180333" cy="814427"/>
          </a:xfrm>
        </p:spPr>
        <p:txBody>
          <a:bodyPr>
            <a:normAutofit/>
          </a:bodyPr>
          <a:lstStyle>
            <a:lvl1pPr marL="0" indent="0" algn="r">
              <a:buNone/>
              <a:defRPr sz="3733" b="0" i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8A0BD114-014B-4BF5-82AC-7C857CFEC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24408" y="3101618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7147" y="2410968"/>
            <a:ext cx="7533447" cy="122164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7147" y="3632607"/>
            <a:ext cx="7533447" cy="814427"/>
          </a:xfrm>
        </p:spPr>
        <p:txBody>
          <a:bodyPr>
            <a:normAutofit/>
          </a:bodyPr>
          <a:lstStyle>
            <a:lvl1pPr marL="0" indent="0" algn="r">
              <a:buNone/>
              <a:defRPr sz="3733" b="0" i="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578507"/>
            <a:ext cx="10994760" cy="814428"/>
          </a:xfrm>
        </p:spPr>
        <p:txBody>
          <a:bodyPr>
            <a:normAutofit/>
          </a:bodyPr>
          <a:lstStyle>
            <a:lvl1pPr algn="r">
              <a:defRPr sz="48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1" y="1800148"/>
            <a:ext cx="10994760" cy="4682952"/>
          </a:xfrm>
        </p:spPr>
        <p:txBody>
          <a:bodyPr/>
          <a:lstStyle>
            <a:lvl1pPr algn="l">
              <a:defRPr sz="3733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900" y="374900"/>
            <a:ext cx="8144267" cy="763525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00AA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1900" y="1392935"/>
            <a:ext cx="8144267" cy="4885021"/>
          </a:xfrm>
        </p:spPr>
        <p:txBody>
          <a:bodyPr/>
          <a:lstStyle>
            <a:lvl1pPr>
              <a:defRPr sz="3733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227" y="578507"/>
            <a:ext cx="10791153" cy="814427"/>
          </a:xfrm>
        </p:spPr>
        <p:txBody>
          <a:bodyPr>
            <a:normAutofit/>
          </a:bodyPr>
          <a:lstStyle>
            <a:lvl1pPr algn="r">
              <a:defRPr sz="48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40" y="2188317"/>
            <a:ext cx="5386917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840" y="2818180"/>
            <a:ext cx="5386917" cy="3035059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  <a:lvl2pPr algn="ctr">
              <a:defRPr sz="2667">
                <a:solidFill>
                  <a:schemeClr val="tx1"/>
                </a:solidFill>
              </a:defRPr>
            </a:lvl2pPr>
            <a:lvl3pPr algn="ctr">
              <a:defRPr sz="2400">
                <a:solidFill>
                  <a:schemeClr val="tx1"/>
                </a:solidFill>
              </a:defRPr>
            </a:lvl3pPr>
            <a:lvl4pPr algn="ctr">
              <a:defRPr sz="2133">
                <a:solidFill>
                  <a:schemeClr val="tx1"/>
                </a:solidFill>
              </a:defRPr>
            </a:lvl4pPr>
            <a:lvl5pPr algn="ctr">
              <a:defRPr sz="2133">
                <a:solidFill>
                  <a:schemeClr val="tx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2" y="2188317"/>
            <a:ext cx="5389033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2" y="2818180"/>
            <a:ext cx="5389033" cy="3035059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  <a:lvl2pPr algn="ctr">
              <a:defRPr sz="2667">
                <a:solidFill>
                  <a:schemeClr val="tx1"/>
                </a:solidFill>
              </a:defRPr>
            </a:lvl2pPr>
            <a:lvl3pPr algn="ctr">
              <a:defRPr sz="2400">
                <a:solidFill>
                  <a:schemeClr val="tx1"/>
                </a:solidFill>
              </a:defRPr>
            </a:lvl3pPr>
            <a:lvl4pPr algn="ctr">
              <a:defRPr sz="2133">
                <a:solidFill>
                  <a:schemeClr val="tx1"/>
                </a:solidFill>
              </a:defRPr>
            </a:lvl4pPr>
            <a:lvl5pPr algn="ctr">
              <a:defRPr sz="2133">
                <a:solidFill>
                  <a:schemeClr val="tx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374900"/>
            <a:ext cx="10994760" cy="814427"/>
          </a:xfrm>
        </p:spPr>
        <p:txBody>
          <a:bodyPr>
            <a:normAutofit/>
          </a:bodyPr>
          <a:lstStyle>
            <a:lvl1pPr algn="r">
              <a:defRPr sz="4800" baseline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1" y="1596541"/>
            <a:ext cx="10994760" cy="4886561"/>
          </a:xfrm>
        </p:spPr>
        <p:txBody>
          <a:bodyPr/>
          <a:lstStyle>
            <a:lvl1pPr algn="l">
              <a:defRPr sz="3733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940925C7-1BBB-4F3B-9E27-8B03ADDD0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24408" y="3101618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620" y="4447033"/>
            <a:ext cx="10994760" cy="1170739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621" y="5617771"/>
            <a:ext cx="10994761" cy="610820"/>
          </a:xfrm>
        </p:spPr>
        <p:txBody>
          <a:bodyPr>
            <a:normAutofit/>
          </a:bodyPr>
          <a:lstStyle>
            <a:lvl1pPr marL="0" indent="0" algn="ctr">
              <a:buNone/>
              <a:defRPr sz="3733" b="0" i="0">
                <a:solidFill>
                  <a:srgbClr val="00B0F0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1392934"/>
            <a:ext cx="10994760" cy="610821"/>
          </a:xfrm>
        </p:spPr>
        <p:txBody>
          <a:bodyPr>
            <a:normAutofit/>
          </a:bodyPr>
          <a:lstStyle>
            <a:lvl1pPr algn="ctr">
              <a:defRPr sz="4800" baseline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1" y="2003753"/>
            <a:ext cx="10994760" cy="4479347"/>
          </a:xfrm>
        </p:spPr>
        <p:txBody>
          <a:bodyPr/>
          <a:lstStyle>
            <a:lvl1pPr algn="ctr">
              <a:defRPr sz="3733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8293" y="527605"/>
            <a:ext cx="8551480" cy="763525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8295" y="1443836"/>
            <a:ext cx="8551479" cy="4834119"/>
          </a:xfrm>
        </p:spPr>
        <p:txBody>
          <a:bodyPr/>
          <a:lstStyle>
            <a:lvl1pPr>
              <a:defRPr sz="373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6326" y="374900"/>
            <a:ext cx="7940660" cy="763525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6326" y="1392935"/>
            <a:ext cx="7940660" cy="4885021"/>
          </a:xfrm>
        </p:spPr>
        <p:txBody>
          <a:bodyPr/>
          <a:lstStyle>
            <a:lvl1pPr>
              <a:defRPr sz="3733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229" y="1189327"/>
            <a:ext cx="10791153" cy="814427"/>
          </a:xfrm>
        </p:spPr>
        <p:txBody>
          <a:bodyPr>
            <a:normAutofit/>
          </a:bodyPr>
          <a:lstStyle>
            <a:lvl1pPr algn="ctr">
              <a:defRPr sz="4800" baseline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40" y="2614572"/>
            <a:ext cx="5386917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840" y="3244435"/>
            <a:ext cx="5386917" cy="3035059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  <a:lvl2pPr algn="ctr">
              <a:defRPr sz="2667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133">
                <a:solidFill>
                  <a:schemeClr val="bg1"/>
                </a:solidFill>
              </a:defRPr>
            </a:lvl4pPr>
            <a:lvl5pPr algn="ctr"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2" y="2614572"/>
            <a:ext cx="5389033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2" y="3244435"/>
            <a:ext cx="5389033" cy="3035059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  <a:lvl2pPr algn="ctr">
              <a:defRPr sz="2667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133">
                <a:solidFill>
                  <a:schemeClr val="bg1"/>
                </a:solidFill>
              </a:defRPr>
            </a:lvl4pPr>
            <a:lvl5pPr algn="ctr"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B7D48259-BD1B-4A7B-A3FC-CDFEA65F2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24408" y="3101618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6654" y="1800147"/>
            <a:ext cx="10180333" cy="183246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620" y="3836214"/>
            <a:ext cx="11178407" cy="1832460"/>
          </a:xfrm>
        </p:spPr>
        <p:txBody>
          <a:bodyPr>
            <a:normAutofit/>
          </a:bodyPr>
          <a:lstStyle>
            <a:lvl1pPr marL="0" indent="0" algn="r">
              <a:buNone/>
              <a:defRPr sz="3733" b="0" i="0">
                <a:solidFill>
                  <a:schemeClr val="accent6">
                    <a:lumMod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578507"/>
            <a:ext cx="10994760" cy="814428"/>
          </a:xfrm>
        </p:spPr>
        <p:txBody>
          <a:bodyPr>
            <a:normAutofit/>
          </a:bodyPr>
          <a:lstStyle>
            <a:lvl1pPr algn="r">
              <a:defRPr sz="4800" baseline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1" y="1800146"/>
            <a:ext cx="10994760" cy="4682951"/>
          </a:xfrm>
        </p:spPr>
        <p:txBody>
          <a:bodyPr/>
          <a:lstStyle>
            <a:lvl1pPr algn="l">
              <a:defRPr sz="3733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9113" y="374900"/>
            <a:ext cx="8144267" cy="763525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9113" y="1392934"/>
            <a:ext cx="8144267" cy="4681415"/>
          </a:xfrm>
        </p:spPr>
        <p:txBody>
          <a:bodyPr/>
          <a:lstStyle>
            <a:lvl1pPr>
              <a:defRPr sz="3733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228" y="578507"/>
            <a:ext cx="10587545" cy="814427"/>
          </a:xfrm>
        </p:spPr>
        <p:txBody>
          <a:bodyPr>
            <a:normAutofit/>
          </a:bodyPr>
          <a:lstStyle>
            <a:lvl1pPr algn="r">
              <a:defRPr sz="4800" baseline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39" y="2003752"/>
            <a:ext cx="5386917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839" y="2633615"/>
            <a:ext cx="5386917" cy="3035059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  <a:lvl2pPr algn="ctr">
              <a:defRPr sz="2667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133">
                <a:solidFill>
                  <a:schemeClr val="bg1"/>
                </a:solidFill>
              </a:defRPr>
            </a:lvl4pPr>
            <a:lvl5pPr algn="ctr"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1" y="2003752"/>
            <a:ext cx="5389033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1" y="2633615"/>
            <a:ext cx="5389033" cy="3035059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  <a:lvl2pPr algn="ctr">
              <a:defRPr sz="2667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133">
                <a:solidFill>
                  <a:schemeClr val="bg1"/>
                </a:solidFill>
              </a:defRPr>
            </a:lvl4pPr>
            <a:lvl5pPr algn="ctr"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4408" y="3101618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8620" y="782113"/>
            <a:ext cx="7329840" cy="244328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620" y="3021342"/>
            <a:ext cx="7329840" cy="1425247"/>
          </a:xfrm>
        </p:spPr>
        <p:txBody>
          <a:bodyPr>
            <a:normAutofit/>
          </a:bodyPr>
          <a:lstStyle>
            <a:lvl1pPr marL="0" indent="0" algn="l">
              <a:buNone/>
              <a:defRPr sz="3733" b="0" i="0">
                <a:solidFill>
                  <a:srgbClr val="FFFF00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578507"/>
            <a:ext cx="10994760" cy="814427"/>
          </a:xfrm>
        </p:spPr>
        <p:txBody>
          <a:bodyPr>
            <a:normAutofit/>
          </a:bodyPr>
          <a:lstStyle>
            <a:lvl1pPr algn="l">
              <a:defRPr sz="4800" baseline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1" y="1596541"/>
            <a:ext cx="10994760" cy="4886560"/>
          </a:xfrm>
        </p:spPr>
        <p:txBody>
          <a:bodyPr/>
          <a:lstStyle>
            <a:lvl1pPr algn="l">
              <a:defRPr sz="3733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227" y="374900"/>
            <a:ext cx="8144267" cy="763525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227" y="1392935"/>
            <a:ext cx="8144267" cy="4885021"/>
          </a:xfrm>
        </p:spPr>
        <p:txBody>
          <a:bodyPr/>
          <a:lstStyle>
            <a:lvl1pPr>
              <a:defRPr sz="3733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227" y="578507"/>
            <a:ext cx="10791153" cy="814427"/>
          </a:xfrm>
        </p:spPr>
        <p:txBody>
          <a:bodyPr>
            <a:normAutofit/>
          </a:bodyPr>
          <a:lstStyle>
            <a:lvl1pPr algn="l">
              <a:defRPr sz="4800" baseline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40" y="1984711"/>
            <a:ext cx="5386917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840" y="2614573"/>
            <a:ext cx="5386917" cy="3035059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  <a:lvl2pPr algn="ctr">
              <a:defRPr sz="2667">
                <a:solidFill>
                  <a:schemeClr val="tx1"/>
                </a:solidFill>
              </a:defRPr>
            </a:lvl2pPr>
            <a:lvl3pPr algn="ctr">
              <a:defRPr sz="2400">
                <a:solidFill>
                  <a:schemeClr val="tx1"/>
                </a:solidFill>
              </a:defRPr>
            </a:lvl3pPr>
            <a:lvl4pPr algn="ctr">
              <a:defRPr sz="2133">
                <a:solidFill>
                  <a:schemeClr val="tx1"/>
                </a:solidFill>
              </a:defRPr>
            </a:lvl4pPr>
            <a:lvl5pPr algn="ctr">
              <a:defRPr sz="2133">
                <a:solidFill>
                  <a:schemeClr val="tx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2" y="1984711"/>
            <a:ext cx="5389033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2" y="2614573"/>
            <a:ext cx="5389033" cy="3035059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  <a:lvl2pPr algn="ctr">
              <a:defRPr sz="2667">
                <a:solidFill>
                  <a:schemeClr val="tx1"/>
                </a:solidFill>
              </a:defRPr>
            </a:lvl2pPr>
            <a:lvl3pPr algn="ctr">
              <a:defRPr sz="2400">
                <a:solidFill>
                  <a:schemeClr val="tx1"/>
                </a:solidFill>
              </a:defRPr>
            </a:lvl3pPr>
            <a:lvl4pPr algn="ctr">
              <a:defRPr sz="2133">
                <a:solidFill>
                  <a:schemeClr val="tx1"/>
                </a:solidFill>
              </a:defRPr>
            </a:lvl4pPr>
            <a:lvl5pPr algn="ctr">
              <a:defRPr sz="2133">
                <a:solidFill>
                  <a:schemeClr val="tx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227" y="374900"/>
            <a:ext cx="10791153" cy="814427"/>
          </a:xfrm>
        </p:spPr>
        <p:txBody>
          <a:bodyPr>
            <a:normAutofit/>
          </a:bodyPr>
          <a:lstStyle>
            <a:lvl1pPr algn="r">
              <a:defRPr sz="4800" baseline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40" y="2188317"/>
            <a:ext cx="5386917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840" y="2818180"/>
            <a:ext cx="5386917" cy="3035059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  <a:lvl2pPr algn="ctr">
              <a:defRPr sz="2667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133">
                <a:solidFill>
                  <a:schemeClr val="bg1"/>
                </a:solidFill>
              </a:defRPr>
            </a:lvl4pPr>
            <a:lvl5pPr algn="ctr"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2" y="2188317"/>
            <a:ext cx="5389033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2" y="2818180"/>
            <a:ext cx="5389033" cy="3035059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  <a:lvl2pPr algn="ctr">
              <a:defRPr sz="2667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133">
                <a:solidFill>
                  <a:schemeClr val="bg1"/>
                </a:solidFill>
              </a:defRPr>
            </a:lvl4pPr>
            <a:lvl5pPr algn="ctr"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BEDA748F-9D55-4F87-875B-3FD2EDEB8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4408" y="3101618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8620" y="3632607"/>
            <a:ext cx="10994760" cy="1832461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620" y="5465067"/>
            <a:ext cx="10791155" cy="814427"/>
          </a:xfrm>
        </p:spPr>
        <p:txBody>
          <a:bodyPr>
            <a:normAutofit/>
          </a:bodyPr>
          <a:lstStyle>
            <a:lvl1pPr marL="0" indent="0" algn="l">
              <a:buNone/>
              <a:defRPr sz="3733" b="0" i="0">
                <a:solidFill>
                  <a:srgbClr val="5EEC3C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782113"/>
            <a:ext cx="10994760" cy="814427"/>
          </a:xfrm>
        </p:spPr>
        <p:txBody>
          <a:bodyPr>
            <a:normAutofit/>
          </a:bodyPr>
          <a:lstStyle>
            <a:lvl1pPr algn="l">
              <a:defRPr sz="48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1" y="1596540"/>
            <a:ext cx="10994760" cy="4886561"/>
          </a:xfrm>
        </p:spPr>
        <p:txBody>
          <a:bodyPr/>
          <a:lstStyle>
            <a:lvl1pPr algn="l">
              <a:defRPr sz="3733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8293" y="374900"/>
            <a:ext cx="8144267" cy="763525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8293" y="1443836"/>
            <a:ext cx="8144267" cy="4834119"/>
          </a:xfrm>
        </p:spPr>
        <p:txBody>
          <a:bodyPr/>
          <a:lstStyle>
            <a:lvl1pPr>
              <a:defRPr sz="373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227" y="782113"/>
            <a:ext cx="10791153" cy="814427"/>
          </a:xfrm>
        </p:spPr>
        <p:txBody>
          <a:bodyPr>
            <a:normAutofit/>
          </a:bodyPr>
          <a:lstStyle>
            <a:lvl1pPr algn="l">
              <a:defRPr sz="48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40" y="1984711"/>
            <a:ext cx="5386917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840" y="2614573"/>
            <a:ext cx="5386917" cy="3035059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  <a:lvl2pPr algn="ctr">
              <a:defRPr sz="2667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133">
                <a:solidFill>
                  <a:schemeClr val="bg1"/>
                </a:solidFill>
              </a:defRPr>
            </a:lvl4pPr>
            <a:lvl5pPr algn="ctr"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2" y="1984711"/>
            <a:ext cx="5389033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2" y="2614573"/>
            <a:ext cx="5389033" cy="3035059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  <a:lvl2pPr algn="ctr">
              <a:defRPr sz="2667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133">
                <a:solidFill>
                  <a:schemeClr val="bg1"/>
                </a:solidFill>
              </a:defRPr>
            </a:lvl4pPr>
            <a:lvl5pPr algn="ctr"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7E9F29F8-6E5B-46D0-9CAC-8F0610345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4408" y="3101618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4" Type="http://schemas.openxmlformats.org/officeDocument/2006/relationships/image" Target="../media/image8.jpe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4" Type="http://schemas.openxmlformats.org/officeDocument/2006/relationships/image" Target="../media/image11.jpg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14" Type="http://schemas.openxmlformats.org/officeDocument/2006/relationships/image" Target="../media/image15.jpg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14" Type="http://schemas.openxmlformats.org/officeDocument/2006/relationships/image" Target="../media/image18.jpg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Relationship Id="rId9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F148DAC-796B-42D0-8BA7-B5183C416102}"/>
              </a:ext>
            </a:extLst>
          </p:cNvPr>
          <p:cNvSpPr txBox="1"/>
          <p:nvPr/>
        </p:nvSpPr>
        <p:spPr>
          <a:xfrm>
            <a:off x="-12200" y="6951663"/>
            <a:ext cx="11186167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867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209343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73C0485-325E-470B-BBAE-7BB8B3E1FB7D}"/>
              </a:ext>
            </a:extLst>
          </p:cNvPr>
          <p:cNvSpPr txBox="1"/>
          <p:nvPr/>
        </p:nvSpPr>
        <p:spPr>
          <a:xfrm>
            <a:off x="-12200" y="6951663"/>
            <a:ext cx="11186167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867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71647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  <p:sldLayoutId id="2147484053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2F54109-F8D9-4AA6-BCA5-0716B72147FB}"/>
              </a:ext>
            </a:extLst>
          </p:cNvPr>
          <p:cNvSpPr txBox="1"/>
          <p:nvPr/>
        </p:nvSpPr>
        <p:spPr>
          <a:xfrm>
            <a:off x="-12200" y="6951663"/>
            <a:ext cx="11186167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867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92080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66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/>
        </p:nvSpPr>
        <p:spPr>
          <a:xfrm>
            <a:off x="-12200" y="6951663"/>
            <a:ext cx="11186167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867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18840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  <p:sldLayoutId id="2147484079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86911E8-8BAE-4E75-B757-3FE619680738}"/>
              </a:ext>
            </a:extLst>
          </p:cNvPr>
          <p:cNvSpPr txBox="1"/>
          <p:nvPr/>
        </p:nvSpPr>
        <p:spPr>
          <a:xfrm>
            <a:off x="-12200" y="6951663"/>
            <a:ext cx="11186167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867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208539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E29E774-9988-4C82-B2BB-4CBB107C4E43}"/>
              </a:ext>
            </a:extLst>
          </p:cNvPr>
          <p:cNvSpPr txBox="1"/>
          <p:nvPr/>
        </p:nvSpPr>
        <p:spPr>
          <a:xfrm>
            <a:off x="-12200" y="6951663"/>
            <a:ext cx="11186167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867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45599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4105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5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1.emf"/><Relationship Id="rId3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1.emf"/><Relationship Id="rId3" Type="http://schemas.openxmlformats.org/officeDocument/2006/relationships/image" Target="../media/image2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25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25.jpeg"/><Relationship Id="rId3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1.emf"/><Relationship Id="rId3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915228"/>
            <a:ext cx="10994760" cy="814427"/>
          </a:xfrm>
        </p:spPr>
        <p:txBody>
          <a:bodyPr>
            <a:noAutofit/>
          </a:bodyPr>
          <a:lstStyle/>
          <a:p>
            <a:r>
              <a:rPr lang="id-ID" sz="6000" dirty="0" smtClean="0">
                <a:solidFill>
                  <a:srgbClr val="FF0000"/>
                </a:solidFill>
              </a:rPr>
              <a:t/>
            </a:r>
            <a:br>
              <a:rPr lang="id-ID" sz="6000" dirty="0" smtClean="0">
                <a:solidFill>
                  <a:srgbClr val="FF0000"/>
                </a:solidFill>
              </a:rPr>
            </a:br>
            <a:r>
              <a:rPr lang="id-ID" sz="6000" dirty="0" smtClean="0">
                <a:solidFill>
                  <a:srgbClr val="FF0000"/>
                </a:solidFill>
              </a:rPr>
              <a:t/>
            </a:r>
            <a:br>
              <a:rPr lang="id-ID" sz="6000" dirty="0" smtClean="0">
                <a:solidFill>
                  <a:srgbClr val="FF0000"/>
                </a:solidFill>
              </a:rPr>
            </a:br>
            <a:r>
              <a:rPr lang="id-ID" sz="6000" dirty="0" smtClean="0">
                <a:solidFill>
                  <a:srgbClr val="FF0000"/>
                </a:solidFill>
              </a:rPr>
              <a:t/>
            </a:r>
            <a:br>
              <a:rPr lang="id-ID" sz="6000" dirty="0" smtClean="0">
                <a:solidFill>
                  <a:srgbClr val="FF0000"/>
                </a:solidFill>
              </a:rPr>
            </a:br>
            <a:r>
              <a:rPr lang="id-ID" sz="60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What’s</a:t>
            </a:r>
            <a:r>
              <a:rPr lang="id-ID" sz="60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 FITRA </a:t>
            </a:r>
            <a:r>
              <a:rPr lang="id-ID" sz="60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done</a:t>
            </a:r>
            <a:r>
              <a:rPr lang="id-ID" sz="60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/>
            </a:r>
            <a:br>
              <a:rPr lang="id-ID" sz="60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id-ID" sz="60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/>
            </a:r>
            <a:br>
              <a:rPr lang="id-ID" sz="60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id-ID" sz="6000" dirty="0" smtClean="0">
                <a:solidFill>
                  <a:srgbClr val="FF0000"/>
                </a:solidFill>
              </a:rPr>
              <a:t/>
            </a:r>
            <a:br>
              <a:rPr lang="id-ID" sz="6000" dirty="0" smtClean="0">
                <a:solidFill>
                  <a:srgbClr val="FF0000"/>
                </a:solidFill>
              </a:rPr>
            </a:br>
            <a:r>
              <a:rPr lang="id-ID" sz="6000" dirty="0" smtClean="0">
                <a:solidFill>
                  <a:srgbClr val="FF0000"/>
                </a:solidFill>
              </a:rPr>
              <a:t/>
            </a:r>
            <a:br>
              <a:rPr lang="id-ID" sz="6000" dirty="0" smtClean="0">
                <a:solidFill>
                  <a:srgbClr val="FF0000"/>
                </a:solidFill>
              </a:rPr>
            </a:br>
            <a:r>
              <a:rPr lang="id-ID" sz="6000" dirty="0" smtClean="0">
                <a:solidFill>
                  <a:srgbClr val="FF0000"/>
                </a:solidFill>
              </a:rPr>
              <a:t/>
            </a:r>
            <a:br>
              <a:rPr lang="id-ID" sz="6000" dirty="0" smtClean="0">
                <a:solidFill>
                  <a:srgbClr val="FF0000"/>
                </a:solidFill>
              </a:rPr>
            </a:br>
            <a:endParaRPr lang="id-ID" sz="60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8620" y="2140528"/>
            <a:ext cx="10994760" cy="35736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6000" dirty="0" smtClean="0"/>
          </a:p>
          <a:p>
            <a:pPr marL="0" indent="0">
              <a:buNone/>
            </a:pPr>
            <a:r>
              <a:rPr lang="en-US" sz="8800" dirty="0" smtClean="0">
                <a:solidFill>
                  <a:srgbClr val="FFFF00"/>
                </a:solidFill>
              </a:rPr>
              <a:t>How </a:t>
            </a:r>
            <a:r>
              <a:rPr lang="en-US" sz="8800" dirty="0">
                <a:solidFill>
                  <a:srgbClr val="FFFF00"/>
                </a:solidFill>
              </a:rPr>
              <a:t>to increase the </a:t>
            </a:r>
          </a:p>
          <a:p>
            <a:pPr marL="0" indent="0">
              <a:buNone/>
            </a:pPr>
            <a:r>
              <a:rPr lang="en-US" sz="8800" dirty="0">
                <a:solidFill>
                  <a:srgbClr val="FFFF00"/>
                </a:solidFill>
              </a:rPr>
              <a:t>OPEN DATA?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4011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29" y="905497"/>
            <a:ext cx="2597657" cy="58489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97" y="1634992"/>
            <a:ext cx="2360371" cy="1788452"/>
          </a:xfrm>
        </p:spPr>
        <p:txBody>
          <a:bodyPr>
            <a:normAutofit/>
          </a:bodyPr>
          <a:lstStyle/>
          <a:p>
            <a:pPr algn="l"/>
            <a:r>
              <a:rPr lang="id-ID" sz="14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id-ID" sz="1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id-ID" sz="1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id-ID" sz="14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id-ID" sz="14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id-ID" sz="1400" dirty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id-ID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id-ID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id-ID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1367" y="1430006"/>
            <a:ext cx="7665062" cy="5178612"/>
          </a:xfrm>
          <a:prstGeom prst="rect">
            <a:avLst/>
          </a:prstGeom>
        </p:spPr>
      </p:pic>
      <p:sp>
        <p:nvSpPr>
          <p:cNvPr id="5" name="Text Placeholder 5"/>
          <p:cNvSpPr txBox="1">
            <a:spLocks/>
          </p:cNvSpPr>
          <p:nvPr/>
        </p:nvSpPr>
        <p:spPr>
          <a:xfrm>
            <a:off x="4332833" y="266021"/>
            <a:ext cx="757359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id-ID" sz="3600" b="1" dirty="0">
                <a:solidFill>
                  <a:schemeClr val="accent4">
                    <a:lumMod val="50000"/>
                  </a:schemeClr>
                </a:solidFill>
              </a:rPr>
              <a:t>Kind of Documents that publish</a:t>
            </a:r>
          </a:p>
          <a:p>
            <a:pPr marL="0" indent="0" algn="r">
              <a:buNone/>
            </a:pPr>
            <a:r>
              <a:rPr lang="id-ID" sz="3600" dirty="0">
                <a:solidFill>
                  <a:schemeClr val="accent4">
                    <a:lumMod val="50000"/>
                  </a:schemeClr>
                </a:solidFill>
              </a:rPr>
              <a:t>Source : OBI</a:t>
            </a:r>
          </a:p>
        </p:txBody>
      </p:sp>
      <p:pic>
        <p:nvPicPr>
          <p:cNvPr id="8" name="Picture 4" descr="http://bem.uns.ac.id/wp-content/uploads/2014/09/Transparansi-di-Era-Digital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29" y="5227983"/>
            <a:ext cx="2597657" cy="163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5545" y="93412"/>
            <a:ext cx="2597657" cy="6047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2" y="105604"/>
            <a:ext cx="841814" cy="5824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5832" y="104977"/>
            <a:ext cx="18684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SEKRETARIAT NASIONAL</a:t>
            </a:r>
            <a:endParaRPr lang="en-US" sz="1000" b="1" dirty="0" smtClean="0">
              <a:ln w="10160">
                <a:noFill/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r>
              <a:rPr lang="en-US" sz="1000" b="1" dirty="0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Forum Indonesia </a:t>
            </a:r>
            <a:r>
              <a:rPr lang="en-US" sz="1000" b="1" dirty="0" err="1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untuk</a:t>
            </a:r>
            <a:r>
              <a:rPr lang="en-US" sz="1000" b="1" dirty="0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Transparansi</a:t>
            </a:r>
            <a:r>
              <a:rPr lang="en-US" sz="1000" b="1" dirty="0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Anggaran</a:t>
            </a:r>
            <a:endParaRPr lang="en-US" sz="1000" b="1" dirty="0">
              <a:ln w="10160">
                <a:noFill/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5797" y="689827"/>
            <a:ext cx="2603225" cy="2245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93887" y="1828800"/>
            <a:ext cx="280185" cy="22183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42378" y="2746195"/>
            <a:ext cx="217839" cy="22576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9304" y="3792210"/>
            <a:ext cx="217839" cy="2257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5534" y="1740117"/>
            <a:ext cx="18495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err="1">
                <a:solidFill>
                  <a:schemeClr val="accent4">
                    <a:lumMod val="50000"/>
                  </a:schemeClr>
                </a:solidFill>
              </a:rPr>
              <a:t>produce</a:t>
            </a:r>
            <a:r>
              <a:rPr lang="id-ID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id-ID" sz="2000" dirty="0" err="1">
                <a:solidFill>
                  <a:schemeClr val="accent4">
                    <a:lumMod val="50000"/>
                  </a:schemeClr>
                </a:solidFill>
              </a:rPr>
              <a:t>and</a:t>
            </a:r>
            <a:r>
              <a:rPr lang="id-ID" sz="20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id-ID" sz="2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id-ID" sz="2000" dirty="0" err="1" smtClean="0">
                <a:solidFill>
                  <a:schemeClr val="accent4">
                    <a:lumMod val="50000"/>
                  </a:schemeClr>
                </a:solidFill>
              </a:rPr>
              <a:t>published</a:t>
            </a:r>
            <a:r>
              <a:rPr lang="id-ID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id-ID" sz="20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id-ID" sz="2000" dirty="0">
                <a:solidFill>
                  <a:schemeClr val="accent4">
                    <a:lumMod val="50000"/>
                  </a:schemeClr>
                </a:solidFill>
              </a:rPr>
            </a:br>
            <a:endParaRPr lang="id-ID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id-ID" sz="2000" dirty="0" err="1" smtClean="0">
                <a:solidFill>
                  <a:schemeClr val="accent4">
                    <a:lumMod val="50000"/>
                  </a:schemeClr>
                </a:solidFill>
              </a:rPr>
              <a:t>produce</a:t>
            </a:r>
            <a:r>
              <a:rPr lang="id-ID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id-ID" sz="2000" dirty="0" err="1">
                <a:solidFill>
                  <a:schemeClr val="accent4">
                    <a:lumMod val="50000"/>
                  </a:schemeClr>
                </a:solidFill>
              </a:rPr>
              <a:t>and</a:t>
            </a:r>
            <a:r>
              <a:rPr lang="id-ID" sz="20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id-ID" sz="2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id-ID" sz="2000" dirty="0" err="1" smtClean="0">
                <a:solidFill>
                  <a:schemeClr val="accent4">
                    <a:lumMod val="50000"/>
                  </a:schemeClr>
                </a:solidFill>
              </a:rPr>
              <a:t>published</a:t>
            </a:r>
            <a:r>
              <a:rPr lang="id-ID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id-ID" sz="2000" dirty="0" err="1">
                <a:solidFill>
                  <a:schemeClr val="accent4">
                    <a:lumMod val="50000"/>
                  </a:schemeClr>
                </a:solidFill>
              </a:rPr>
              <a:t>for</a:t>
            </a:r>
            <a:r>
              <a:rPr lang="id-ID" sz="20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id-ID" sz="2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id-ID" sz="2000" dirty="0" smtClean="0">
                <a:solidFill>
                  <a:schemeClr val="accent4">
                    <a:lumMod val="50000"/>
                  </a:schemeClr>
                </a:solidFill>
              </a:rPr>
              <a:t>internal </a:t>
            </a:r>
            <a:r>
              <a:rPr lang="id-ID" sz="2000" dirty="0" err="1">
                <a:solidFill>
                  <a:schemeClr val="accent4">
                    <a:lumMod val="50000"/>
                  </a:schemeClr>
                </a:solidFill>
              </a:rPr>
              <a:t>only</a:t>
            </a:r>
            <a:r>
              <a:rPr lang="id-ID" sz="20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id-ID" sz="2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id-ID" sz="2000" dirty="0">
                <a:solidFill>
                  <a:schemeClr val="accent4">
                    <a:lumMod val="50000"/>
                  </a:schemeClr>
                </a:solidFill>
              </a:rPr>
              <a:t>	</a:t>
            </a:r>
            <a:br>
              <a:rPr lang="id-ID" sz="2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id-ID" sz="2000" dirty="0" smtClean="0">
                <a:solidFill>
                  <a:schemeClr val="accent4">
                    <a:lumMod val="50000"/>
                  </a:schemeClr>
                </a:solidFill>
              </a:rPr>
              <a:t>not </a:t>
            </a:r>
            <a:r>
              <a:rPr lang="id-ID" sz="2000" dirty="0" err="1">
                <a:solidFill>
                  <a:schemeClr val="accent4">
                    <a:lumMod val="50000"/>
                  </a:schemeClr>
                </a:solidFill>
              </a:rPr>
              <a:t>produce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322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61" y="0"/>
            <a:ext cx="120218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780" y="-306615"/>
            <a:ext cx="3695122" cy="3244776"/>
          </a:xfrm>
        </p:spPr>
        <p:txBody>
          <a:bodyPr>
            <a:noAutofit/>
          </a:bodyPr>
          <a:lstStyle/>
          <a:p>
            <a:r>
              <a:rPr lang="id-ID" dirty="0" smtClean="0">
                <a:solidFill>
                  <a:srgbClr val="00B050"/>
                </a:solidFill>
              </a:rPr>
              <a:t>What FITRA’s Find Out</a:t>
            </a:r>
            <a:endParaRPr lang="id-ID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 txBox="1">
            <a:spLocks/>
          </p:cNvSpPr>
          <p:nvPr/>
        </p:nvSpPr>
        <p:spPr>
          <a:xfrm>
            <a:off x="4303542" y="209438"/>
            <a:ext cx="596340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Easier access to non-sensitive budget documents 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376787"/>
              </p:ext>
            </p:extLst>
          </p:nvPr>
        </p:nvGraphicFramePr>
        <p:xfrm>
          <a:off x="3013364" y="1261484"/>
          <a:ext cx="8894618" cy="5409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462812" y="6615929"/>
            <a:ext cx="5851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chemeClr val="bg1"/>
                </a:solidFill>
              </a:rPr>
              <a:t>Source</a:t>
            </a:r>
            <a:r>
              <a:rPr lang="en-US" sz="1200" dirty="0">
                <a:solidFill>
                  <a:schemeClr val="bg1"/>
                </a:solidFill>
              </a:rPr>
              <a:t>: Local Budget Index 2014 in 20 KINERJA Districts</a:t>
            </a:r>
            <a:endParaRPr lang="id-ID" sz="1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29" y="905497"/>
            <a:ext cx="2597657" cy="58489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http://bem.uns.ac.id/wp-content/uploads/2014/09/Transparansi-di-Era-Digita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29" y="5227983"/>
            <a:ext cx="2597657" cy="163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5545" y="93412"/>
            <a:ext cx="2597657" cy="6047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2" y="105604"/>
            <a:ext cx="841814" cy="5824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5832" y="104977"/>
            <a:ext cx="18684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SEKRETARIAT NASIONAL</a:t>
            </a:r>
            <a:endParaRPr lang="en-US" sz="1000" b="1" dirty="0" smtClean="0">
              <a:ln w="10160">
                <a:noFill/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r>
              <a:rPr lang="en-US" sz="1000" b="1" dirty="0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Forum Indonesia </a:t>
            </a:r>
            <a:r>
              <a:rPr lang="en-US" sz="1000" b="1" dirty="0" err="1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untuk</a:t>
            </a:r>
            <a:r>
              <a:rPr lang="en-US" sz="1000" b="1" dirty="0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Transparansi</a:t>
            </a:r>
            <a:r>
              <a:rPr lang="en-US" sz="1000" b="1" dirty="0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Anggaran</a:t>
            </a:r>
            <a:endParaRPr lang="en-US" sz="1000" b="1" dirty="0">
              <a:ln w="10160">
                <a:noFill/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5797" y="689827"/>
            <a:ext cx="2603225" cy="2245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5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5796" y="2708197"/>
            <a:ext cx="12195302" cy="23081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32"/>
          <a:stretch/>
        </p:blipFill>
        <p:spPr>
          <a:xfrm>
            <a:off x="2005204" y="1739418"/>
            <a:ext cx="7471305" cy="4088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08018" y="4203767"/>
            <a:ext cx="9206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400" b="1" dirty="0"/>
              <a:t>www.info-anggaran.com</a:t>
            </a:r>
          </a:p>
        </p:txBody>
      </p:sp>
      <p:sp>
        <p:nvSpPr>
          <p:cNvPr id="10" name="Rectangle 9"/>
          <p:cNvSpPr/>
          <p:nvPr/>
        </p:nvSpPr>
        <p:spPr>
          <a:xfrm>
            <a:off x="-5545" y="93412"/>
            <a:ext cx="2597657" cy="6047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2" y="105604"/>
            <a:ext cx="841814" cy="5824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5832" y="104977"/>
            <a:ext cx="18684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SEKRETARIAT NASIONAL</a:t>
            </a:r>
            <a:endParaRPr lang="en-US" sz="1000" b="1" dirty="0" smtClean="0">
              <a:ln w="10160">
                <a:noFill/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r>
              <a:rPr lang="en-US" sz="1000" b="1" dirty="0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Forum Indonesia </a:t>
            </a:r>
            <a:r>
              <a:rPr lang="en-US" sz="1000" b="1" dirty="0" err="1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untuk</a:t>
            </a:r>
            <a:r>
              <a:rPr lang="en-US" sz="1000" b="1" dirty="0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Transparansi</a:t>
            </a:r>
            <a:r>
              <a:rPr lang="en-US" sz="1000" b="1" dirty="0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Anggaran</a:t>
            </a:r>
            <a:endParaRPr lang="en-US" sz="1000" b="1" dirty="0">
              <a:ln w="10160">
                <a:noFill/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85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1" y="104977"/>
            <a:ext cx="8894618" cy="65440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29" y="905497"/>
            <a:ext cx="2597657" cy="58489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http://bem.uns.ac.id/wp-content/uploads/2014/09/Transparansi-di-Era-Digita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29" y="5227983"/>
            <a:ext cx="2597657" cy="163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5545" y="93412"/>
            <a:ext cx="2597657" cy="6047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2" y="105604"/>
            <a:ext cx="841814" cy="5824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5832" y="104977"/>
            <a:ext cx="18684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SEKRETARIAT NASIONAL</a:t>
            </a:r>
            <a:endParaRPr lang="en-US" sz="1000" b="1" dirty="0" smtClean="0">
              <a:ln w="10160">
                <a:noFill/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r>
              <a:rPr lang="en-US" sz="1000" b="1" dirty="0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Forum Indonesia </a:t>
            </a:r>
            <a:r>
              <a:rPr lang="en-US" sz="1000" b="1" dirty="0" err="1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untuk</a:t>
            </a:r>
            <a:r>
              <a:rPr lang="en-US" sz="1000" b="1" dirty="0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Transparansi</a:t>
            </a:r>
            <a:r>
              <a:rPr lang="en-US" sz="1000" b="1" dirty="0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Anggaran</a:t>
            </a:r>
            <a:endParaRPr lang="en-US" sz="1000" b="1" dirty="0">
              <a:ln w="10160">
                <a:noFill/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5797" y="689827"/>
            <a:ext cx="2603225" cy="2245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271" y="2470397"/>
            <a:ext cx="23735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3200" b="1" dirty="0" err="1">
                <a:solidFill>
                  <a:srgbClr val="FF0000"/>
                </a:solidFill>
              </a:rPr>
              <a:t>Budget’s</a:t>
            </a:r>
            <a:r>
              <a:rPr lang="id-ID" sz="3200" b="1" dirty="0">
                <a:solidFill>
                  <a:srgbClr val="FF0000"/>
                </a:solidFill>
              </a:rPr>
              <a:t> </a:t>
            </a:r>
            <a:r>
              <a:rPr lang="id-ID" sz="3200" b="1" dirty="0" smtClean="0">
                <a:solidFill>
                  <a:srgbClr val="FF0000"/>
                </a:solidFill>
              </a:rPr>
              <a:t>Map</a:t>
            </a:r>
            <a:br>
              <a:rPr lang="id-ID" sz="3200" b="1" dirty="0" smtClean="0">
                <a:solidFill>
                  <a:srgbClr val="FF0000"/>
                </a:solidFill>
              </a:rPr>
            </a:br>
            <a:r>
              <a:rPr lang="id-ID" sz="3200" b="1" dirty="0" smtClean="0">
                <a:solidFill>
                  <a:srgbClr val="FF0000"/>
                </a:solidFill>
              </a:rPr>
              <a:t>Menu</a:t>
            </a:r>
            <a:endParaRPr lang="id-ID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1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153254"/>
            <a:ext cx="4400550" cy="843189"/>
          </a:xfrm>
        </p:spPr>
        <p:txBody>
          <a:bodyPr>
            <a:normAutofit fontScale="90000"/>
          </a:bodyPr>
          <a:lstStyle/>
          <a:p>
            <a:pPr algn="r"/>
            <a:r>
              <a:rPr lang="id-ID" b="1" dirty="0" smtClean="0">
                <a:solidFill>
                  <a:schemeClr val="tx1"/>
                </a:solidFill>
              </a:rPr>
              <a:t>Data and Analizing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2766" y="1597025"/>
            <a:ext cx="6066468" cy="48863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29" y="905497"/>
            <a:ext cx="2597657" cy="58489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http://bem.uns.ac.id/wp-content/uploads/2014/09/Transparansi-di-Era-Digita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29" y="5227983"/>
            <a:ext cx="2597657" cy="163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5545" y="93412"/>
            <a:ext cx="2597657" cy="6047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2" y="105604"/>
            <a:ext cx="841814" cy="5824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5832" y="104977"/>
            <a:ext cx="18684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SEKRETARIAT NASIONAL</a:t>
            </a:r>
            <a:endParaRPr lang="en-US" sz="1000" b="1" dirty="0" smtClean="0">
              <a:ln w="10160">
                <a:noFill/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r>
              <a:rPr lang="en-US" sz="1000" b="1" dirty="0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Forum Indonesia </a:t>
            </a:r>
            <a:r>
              <a:rPr lang="en-US" sz="1000" b="1" dirty="0" err="1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untuk</a:t>
            </a:r>
            <a:r>
              <a:rPr lang="en-US" sz="1000" b="1" dirty="0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Transparansi</a:t>
            </a:r>
            <a:r>
              <a:rPr lang="en-US" sz="1000" b="1" dirty="0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Anggaran</a:t>
            </a:r>
            <a:endParaRPr lang="en-US" sz="1000" b="1" dirty="0">
              <a:ln w="10160">
                <a:noFill/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5797" y="689827"/>
            <a:ext cx="2603225" cy="2245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2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0447" y="0"/>
            <a:ext cx="6557555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29" y="905497"/>
            <a:ext cx="2597657" cy="58489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http://bem.uns.ac.id/wp-content/uploads/2014/09/Transparansi-di-Era-Digita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29" y="5227983"/>
            <a:ext cx="2597657" cy="163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5545" y="93412"/>
            <a:ext cx="2597657" cy="6047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2" y="105604"/>
            <a:ext cx="841814" cy="5824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5832" y="104977"/>
            <a:ext cx="18684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SEKRETARIAT NASIONAL</a:t>
            </a:r>
            <a:endParaRPr lang="en-US" sz="1000" b="1" dirty="0" smtClean="0">
              <a:ln w="10160">
                <a:noFill/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r>
              <a:rPr lang="en-US" sz="1000" b="1" dirty="0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Forum Indonesia </a:t>
            </a:r>
            <a:r>
              <a:rPr lang="en-US" sz="1000" b="1" dirty="0" err="1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untuk</a:t>
            </a:r>
            <a:r>
              <a:rPr lang="en-US" sz="1000" b="1" dirty="0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Transparansi</a:t>
            </a:r>
            <a:r>
              <a:rPr lang="en-US" sz="1000" b="1" dirty="0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Anggaran</a:t>
            </a:r>
            <a:endParaRPr lang="en-US" sz="1000" b="1" dirty="0">
              <a:ln w="10160">
                <a:noFill/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5797" y="689827"/>
            <a:ext cx="2603225" cy="2245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7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019" y="0"/>
            <a:ext cx="9081654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29" y="905497"/>
            <a:ext cx="2597657" cy="58489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http://bem.uns.ac.id/wp-content/uploads/2014/09/Transparansi-di-Era-Digita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29" y="5227983"/>
            <a:ext cx="2597657" cy="163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5545" y="93412"/>
            <a:ext cx="2597657" cy="6047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2" y="105604"/>
            <a:ext cx="841814" cy="5824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5832" y="104977"/>
            <a:ext cx="18684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SEKRETARIAT NASIONAL</a:t>
            </a:r>
            <a:endParaRPr lang="en-US" sz="1000" b="1" dirty="0" smtClean="0">
              <a:ln w="10160">
                <a:noFill/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r>
              <a:rPr lang="en-US" sz="1000" b="1" dirty="0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Forum Indonesia </a:t>
            </a:r>
            <a:r>
              <a:rPr lang="en-US" sz="1000" b="1" dirty="0" err="1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untuk</a:t>
            </a:r>
            <a:r>
              <a:rPr lang="en-US" sz="1000" b="1" dirty="0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Transparansi</a:t>
            </a:r>
            <a:r>
              <a:rPr lang="en-US" sz="1000" b="1" dirty="0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Anggaran</a:t>
            </a:r>
            <a:endParaRPr lang="en-US" sz="1000" b="1" dirty="0">
              <a:ln w="10160">
                <a:noFill/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5797" y="689827"/>
            <a:ext cx="2603225" cy="2245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4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236" y="0"/>
            <a:ext cx="885305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29" y="905497"/>
            <a:ext cx="2597657" cy="58489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http://bem.uns.ac.id/wp-content/uploads/2014/09/Transparansi-di-Era-Digita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29" y="5227983"/>
            <a:ext cx="2597657" cy="163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5545" y="93412"/>
            <a:ext cx="2597657" cy="6047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2" y="105604"/>
            <a:ext cx="841814" cy="5824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5832" y="104977"/>
            <a:ext cx="18684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SEKRETARIAT NASIONAL</a:t>
            </a:r>
            <a:endParaRPr lang="en-US" sz="1000" b="1" dirty="0" smtClean="0">
              <a:ln w="10160">
                <a:noFill/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r>
              <a:rPr lang="en-US" sz="1000" b="1" dirty="0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Forum Indonesia </a:t>
            </a:r>
            <a:r>
              <a:rPr lang="en-US" sz="1000" b="1" dirty="0" err="1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untuk</a:t>
            </a:r>
            <a:r>
              <a:rPr lang="en-US" sz="1000" b="1" dirty="0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Transparansi</a:t>
            </a:r>
            <a:r>
              <a:rPr lang="en-US" sz="1000" b="1" dirty="0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Anggaran</a:t>
            </a:r>
            <a:endParaRPr lang="en-US" sz="1000" b="1" dirty="0">
              <a:ln w="10160">
                <a:noFill/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5797" y="689827"/>
            <a:ext cx="2603225" cy="2245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1510" y="404617"/>
            <a:ext cx="6906492" cy="64533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29" y="905497"/>
            <a:ext cx="2597657" cy="58489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http://bem.uns.ac.id/wp-content/uploads/2014/09/Transparansi-di-Era-Digita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29" y="5227983"/>
            <a:ext cx="2597657" cy="163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5545" y="93412"/>
            <a:ext cx="2597657" cy="6047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2" y="105604"/>
            <a:ext cx="841814" cy="5824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5832" y="104977"/>
            <a:ext cx="18684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SEKRETARIAT NASIONAL</a:t>
            </a:r>
            <a:endParaRPr lang="en-US" sz="1000" b="1" dirty="0" smtClean="0">
              <a:ln w="10160">
                <a:noFill/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r>
              <a:rPr lang="en-US" sz="1000" b="1" dirty="0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Forum Indonesia </a:t>
            </a:r>
            <a:r>
              <a:rPr lang="en-US" sz="1000" b="1" dirty="0" err="1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untuk</a:t>
            </a:r>
            <a:r>
              <a:rPr lang="en-US" sz="1000" b="1" dirty="0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Transparansi</a:t>
            </a:r>
            <a:r>
              <a:rPr lang="en-US" sz="1000" b="1" dirty="0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Anggaran</a:t>
            </a:r>
            <a:endParaRPr lang="en-US" sz="1000" b="1" dirty="0">
              <a:ln w="10160">
                <a:noFill/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5797" y="689827"/>
            <a:ext cx="2603225" cy="2245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36418" y="2452254"/>
            <a:ext cx="2155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Q &amp; A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39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5796" y="2708197"/>
            <a:ext cx="12195302" cy="23081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32"/>
          <a:stretch/>
        </p:blipFill>
        <p:spPr>
          <a:xfrm>
            <a:off x="2005204" y="1739418"/>
            <a:ext cx="7471305" cy="4088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08018" y="4203767"/>
            <a:ext cx="9206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400" b="1" dirty="0"/>
              <a:t>www.info-anggaran.com</a:t>
            </a:r>
          </a:p>
        </p:txBody>
      </p:sp>
      <p:sp>
        <p:nvSpPr>
          <p:cNvPr id="10" name="Rectangle 9"/>
          <p:cNvSpPr/>
          <p:nvPr/>
        </p:nvSpPr>
        <p:spPr>
          <a:xfrm>
            <a:off x="-5545" y="93412"/>
            <a:ext cx="2597657" cy="6047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2" y="105604"/>
            <a:ext cx="841814" cy="5824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5832" y="104977"/>
            <a:ext cx="18684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SEKRETARIAT NASIONAL</a:t>
            </a:r>
            <a:endParaRPr lang="en-US" sz="1000" b="1" dirty="0" smtClean="0">
              <a:ln w="10160">
                <a:noFill/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r>
              <a:rPr lang="en-US" sz="1000" b="1" dirty="0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Forum Indonesia </a:t>
            </a:r>
            <a:r>
              <a:rPr lang="en-US" sz="1000" b="1" dirty="0" err="1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untuk</a:t>
            </a:r>
            <a:r>
              <a:rPr lang="en-US" sz="1000" b="1" dirty="0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Transparansi</a:t>
            </a:r>
            <a:r>
              <a:rPr lang="en-US" sz="1000" b="1" dirty="0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Anggaran</a:t>
            </a:r>
            <a:endParaRPr lang="en-US" sz="1000" b="1" dirty="0">
              <a:ln w="10160">
                <a:noFill/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2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571" y="625367"/>
            <a:ext cx="6416683" cy="62326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29" y="905497"/>
            <a:ext cx="2597657" cy="58489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http://bem.uns.ac.id/wp-content/uploads/2014/09/Transparansi-di-Era-Digita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29" y="5227983"/>
            <a:ext cx="2597657" cy="163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5545" y="93412"/>
            <a:ext cx="2597657" cy="6047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2" y="105604"/>
            <a:ext cx="841814" cy="5824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5832" y="104977"/>
            <a:ext cx="18684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SEKRETARIAT NASIONAL</a:t>
            </a:r>
            <a:endParaRPr lang="en-US" sz="1000" b="1" dirty="0" smtClean="0">
              <a:ln w="10160">
                <a:noFill/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r>
              <a:rPr lang="en-US" sz="1000" b="1" dirty="0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Forum Indonesia </a:t>
            </a:r>
            <a:r>
              <a:rPr lang="en-US" sz="1000" b="1" dirty="0" err="1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untuk</a:t>
            </a:r>
            <a:r>
              <a:rPr lang="en-US" sz="1000" b="1" dirty="0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Transparansi</a:t>
            </a:r>
            <a:r>
              <a:rPr lang="en-US" sz="1000" b="1" dirty="0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Anggaran</a:t>
            </a:r>
            <a:endParaRPr lang="en-US" sz="1000" b="1" dirty="0">
              <a:ln w="10160">
                <a:noFill/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5797" y="689827"/>
            <a:ext cx="2603225" cy="2245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1" y="2537868"/>
            <a:ext cx="2280511" cy="613952"/>
          </a:xfrm>
        </p:spPr>
        <p:txBody>
          <a:bodyPr>
            <a:noAutofit/>
          </a:bodyPr>
          <a:lstStyle/>
          <a:p>
            <a:pPr marL="45720" indent="0" algn="r">
              <a:buNone/>
            </a:pPr>
            <a:r>
              <a:rPr lang="en-US" sz="2800" b="1" dirty="0" err="1">
                <a:solidFill>
                  <a:srgbClr val="FF0000"/>
                </a:solidFill>
              </a:rPr>
              <a:t>Ensi</a:t>
            </a:r>
            <a:r>
              <a:rPr lang="id-ID" sz="2800" b="1" dirty="0">
                <a:solidFill>
                  <a:srgbClr val="FF0000"/>
                </a:solidFill>
              </a:rPr>
              <a:t>c</a:t>
            </a:r>
            <a:r>
              <a:rPr lang="en-US" sz="2800" b="1" dirty="0" err="1">
                <a:solidFill>
                  <a:srgbClr val="FF0000"/>
                </a:solidFill>
              </a:rPr>
              <a:t>lopedia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45720" indent="0" algn="r">
              <a:buNone/>
            </a:pPr>
            <a:r>
              <a:rPr lang="id-ID" sz="2800" b="1" dirty="0" err="1" smtClean="0">
                <a:solidFill>
                  <a:srgbClr val="FF0000"/>
                </a:solidFill>
              </a:rPr>
              <a:t>and</a:t>
            </a:r>
            <a:r>
              <a:rPr lang="id-ID" sz="2800" b="1" dirty="0" smtClean="0">
                <a:solidFill>
                  <a:srgbClr val="FF0000"/>
                </a:solidFill>
              </a:rPr>
              <a:t> </a:t>
            </a:r>
            <a:r>
              <a:rPr lang="id-ID" sz="2800" b="1" dirty="0">
                <a:solidFill>
                  <a:srgbClr val="FF0000"/>
                </a:solidFill>
              </a:rPr>
              <a:t>Dictionary</a:t>
            </a:r>
          </a:p>
        </p:txBody>
      </p:sp>
    </p:spTree>
    <p:extLst>
      <p:ext uri="{BB962C8B-B14F-4D97-AF65-F5344CB8AC3E}">
        <p14:creationId xmlns:p14="http://schemas.microsoft.com/office/powerpoint/2010/main" val="4558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3508" y="182881"/>
            <a:ext cx="6361612" cy="5700169"/>
          </a:xfrm>
        </p:spPr>
        <p:txBody>
          <a:bodyPr>
            <a:normAutofit/>
          </a:bodyPr>
          <a:lstStyle/>
          <a:p>
            <a:pPr marL="45720" indent="0" algn="r">
              <a:buNone/>
            </a:pPr>
            <a:r>
              <a:rPr lang="en-US" sz="3600" b="1" dirty="0" err="1"/>
              <a:t>Ko</a:t>
            </a:r>
            <a:r>
              <a:rPr lang="id-ID" sz="3600" b="1" dirty="0"/>
              <a:t>mic and  short Vidio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7725" y="101306"/>
            <a:ext cx="4476593" cy="6648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355" y="204188"/>
            <a:ext cx="3596247" cy="6446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-229" y="905497"/>
            <a:ext cx="2597657" cy="58489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http://bem.uns.ac.id/wp-content/uploads/2014/09/Transparansi-di-Era-Digital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29" y="5227983"/>
            <a:ext cx="2597657" cy="163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5545" y="93412"/>
            <a:ext cx="2597657" cy="6047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2" y="105604"/>
            <a:ext cx="841814" cy="5824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45832" y="104977"/>
            <a:ext cx="18684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SEKRETARIAT NASIONAL</a:t>
            </a:r>
            <a:endParaRPr lang="en-US" sz="1000" b="1" dirty="0" smtClean="0">
              <a:ln w="10160">
                <a:noFill/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r>
              <a:rPr lang="en-US" sz="1000" b="1" dirty="0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Forum Indonesia </a:t>
            </a:r>
            <a:r>
              <a:rPr lang="en-US" sz="1000" b="1" dirty="0" err="1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untuk</a:t>
            </a:r>
            <a:r>
              <a:rPr lang="en-US" sz="1000" b="1" dirty="0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Transparansi</a:t>
            </a:r>
            <a:r>
              <a:rPr lang="en-US" sz="1000" b="1" dirty="0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Anggaran</a:t>
            </a:r>
            <a:endParaRPr lang="en-US" sz="1000" b="1" dirty="0">
              <a:ln w="10160">
                <a:noFill/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5797" y="689827"/>
            <a:ext cx="2603225" cy="2245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7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0527" y="176230"/>
            <a:ext cx="9705109" cy="2587752"/>
          </a:xfrm>
        </p:spPr>
        <p:txBody>
          <a:bodyPr>
            <a:noAutofit/>
          </a:bodyPr>
          <a:lstStyle/>
          <a:p>
            <a:r>
              <a:rPr lang="en-US" sz="4000" b="1" smtClean="0">
                <a:solidFill>
                  <a:srgbClr val="C00000"/>
                </a:solidFill>
                <a:latin typeface="Gill Sans MT Condensed" panose="020B0506020104020203" pitchFamily="34" charset="0"/>
              </a:rPr>
              <a:t>Thank you!</a:t>
            </a:r>
            <a:endParaRPr lang="en-US" sz="4000" b="1" dirty="0">
              <a:solidFill>
                <a:srgbClr val="C00000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65047" y="4986759"/>
            <a:ext cx="5486400" cy="627962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id-ID" b="1" dirty="0" smtClean="0"/>
              <a:t>TEAM OF</a:t>
            </a:r>
          </a:p>
          <a:p>
            <a:pPr algn="ctr"/>
            <a:r>
              <a:rPr lang="id-ID" b="1" dirty="0" smtClean="0"/>
              <a:t>Indonesian Forum for Budget Transparency (FITRA)</a:t>
            </a:r>
          </a:p>
        </p:txBody>
      </p:sp>
    </p:spTree>
    <p:extLst>
      <p:ext uri="{BB962C8B-B14F-4D97-AF65-F5344CB8AC3E}">
        <p14:creationId xmlns:p14="http://schemas.microsoft.com/office/powerpoint/2010/main" val="199023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52855" y="1433945"/>
            <a:ext cx="4764584" cy="5195456"/>
          </a:xfrm>
        </p:spPr>
        <p:txBody>
          <a:bodyPr>
            <a:normAutofit/>
          </a:bodyPr>
          <a:lstStyle/>
          <a:p>
            <a:r>
              <a:rPr lang="id-ID" sz="5400" b="1" dirty="0" err="1">
                <a:solidFill>
                  <a:srgbClr val="FFFF00"/>
                </a:solidFill>
                <a:latin typeface="Bookman Old Style" charset="0"/>
                <a:ea typeface="Bookman Old Style" charset="0"/>
                <a:cs typeface="Bookman Old Style" charset="0"/>
              </a:rPr>
              <a:t>Budget’s</a:t>
            </a:r>
            <a:r>
              <a:rPr lang="id-ID" sz="5400" b="1" dirty="0">
                <a:solidFill>
                  <a:srgbClr val="FFFF00"/>
                </a:solidFill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r>
              <a:rPr lang="id-ID" sz="5400" b="1" dirty="0" smtClean="0">
                <a:solidFill>
                  <a:srgbClr val="FFFF00"/>
                </a:solidFill>
                <a:latin typeface="Bookman Old Style" charset="0"/>
                <a:ea typeface="Bookman Old Style" charset="0"/>
                <a:cs typeface="Bookman Old Style" charset="0"/>
              </a:rPr>
              <a:t>Portal</a:t>
            </a:r>
          </a:p>
          <a:p>
            <a:r>
              <a:rPr lang="id-ID" sz="3600" dirty="0">
                <a:solidFill>
                  <a:srgbClr val="FFFF00"/>
                </a:solidFill>
                <a:latin typeface="Bookman Old Style" charset="0"/>
                <a:ea typeface="Bookman Old Style" charset="0"/>
                <a:cs typeface="Bookman Old Style" charset="0"/>
              </a:rPr>
              <a:t/>
            </a:r>
            <a:br>
              <a:rPr lang="id-ID" sz="3600" dirty="0">
                <a:solidFill>
                  <a:srgbClr val="FFFF00"/>
                </a:solidFill>
                <a:latin typeface="Bookman Old Style" charset="0"/>
                <a:ea typeface="Bookman Old Style" charset="0"/>
                <a:cs typeface="Bookman Old Style" charset="0"/>
              </a:rPr>
            </a:br>
            <a:r>
              <a:rPr lang="id-ID" sz="3600" dirty="0">
                <a:solidFill>
                  <a:srgbClr val="FFFF00"/>
                </a:solidFill>
                <a:latin typeface="Bookman Old Style" charset="0"/>
                <a:ea typeface="Bookman Old Style" charset="0"/>
                <a:cs typeface="Bookman Old Style" charset="0"/>
              </a:rPr>
              <a:t>“</a:t>
            </a:r>
            <a:r>
              <a:rPr lang="id-ID" sz="3600" dirty="0" err="1">
                <a:solidFill>
                  <a:srgbClr val="FFFF00"/>
                </a:solidFill>
                <a:latin typeface="Bookman Old Style" charset="0"/>
                <a:ea typeface="Bookman Old Style" charset="0"/>
                <a:cs typeface="Bookman Old Style" charset="0"/>
              </a:rPr>
              <a:t>A</a:t>
            </a:r>
            <a:r>
              <a:rPr lang="id-ID" sz="3600" dirty="0">
                <a:solidFill>
                  <a:srgbClr val="FFFF00"/>
                </a:solidFill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r>
              <a:rPr lang="id-ID" sz="3600" dirty="0" err="1">
                <a:solidFill>
                  <a:srgbClr val="FFFF00"/>
                </a:solidFill>
                <a:latin typeface="Bookman Old Style" charset="0"/>
                <a:ea typeface="Bookman Old Style" charset="0"/>
                <a:cs typeface="Bookman Old Style" charset="0"/>
              </a:rPr>
              <a:t>strategy</a:t>
            </a:r>
            <a:r>
              <a:rPr lang="id-ID" sz="3600" dirty="0">
                <a:solidFill>
                  <a:srgbClr val="FFFF00"/>
                </a:solidFill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r>
              <a:rPr lang="id-ID" sz="3600" dirty="0" err="1">
                <a:solidFill>
                  <a:srgbClr val="FFFF00"/>
                </a:solidFill>
                <a:latin typeface="Bookman Old Style" charset="0"/>
                <a:ea typeface="Bookman Old Style" charset="0"/>
                <a:cs typeface="Bookman Old Style" charset="0"/>
              </a:rPr>
              <a:t>to</a:t>
            </a:r>
            <a:r>
              <a:rPr lang="id-ID" sz="3600" dirty="0">
                <a:solidFill>
                  <a:srgbClr val="FFFF00"/>
                </a:solidFill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r>
              <a:rPr lang="id-ID" sz="3600" dirty="0" err="1">
                <a:solidFill>
                  <a:srgbClr val="FFFF00"/>
                </a:solidFill>
                <a:latin typeface="Bookman Old Style" charset="0"/>
                <a:ea typeface="Bookman Old Style" charset="0"/>
                <a:cs typeface="Bookman Old Style" charset="0"/>
              </a:rPr>
              <a:t>Improve</a:t>
            </a:r>
            <a:r>
              <a:rPr lang="id-ID" sz="3600" dirty="0">
                <a:solidFill>
                  <a:srgbClr val="FFFF00"/>
                </a:solidFill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r>
              <a:rPr lang="id-ID" sz="3600" dirty="0" err="1">
                <a:solidFill>
                  <a:srgbClr val="FFFF00"/>
                </a:solidFill>
                <a:latin typeface="Bookman Old Style" charset="0"/>
                <a:ea typeface="Bookman Old Style" charset="0"/>
                <a:cs typeface="Bookman Old Style" charset="0"/>
              </a:rPr>
              <a:t>Transparency</a:t>
            </a:r>
            <a:r>
              <a:rPr lang="id-ID" sz="3600" dirty="0">
                <a:solidFill>
                  <a:srgbClr val="FFFF00"/>
                </a:solidFill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endParaRPr lang="id-ID" sz="3600" dirty="0" smtClean="0">
              <a:solidFill>
                <a:srgbClr val="FFFF00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r>
              <a:rPr lang="id-ID" sz="3600" dirty="0" err="1" smtClean="0">
                <a:solidFill>
                  <a:srgbClr val="FFFF00"/>
                </a:solidFill>
                <a:latin typeface="Bookman Old Style" charset="0"/>
                <a:ea typeface="Bookman Old Style" charset="0"/>
                <a:cs typeface="Bookman Old Style" charset="0"/>
              </a:rPr>
              <a:t>and</a:t>
            </a:r>
            <a:r>
              <a:rPr lang="id-ID" sz="3600" dirty="0" smtClean="0">
                <a:solidFill>
                  <a:srgbClr val="FFFF00"/>
                </a:solidFill>
                <a:latin typeface="Bookman Old Style" charset="0"/>
                <a:ea typeface="Bookman Old Style" charset="0"/>
                <a:cs typeface="Bookman Old Style" charset="0"/>
              </a:rPr>
              <a:t> </a:t>
            </a:r>
            <a:r>
              <a:rPr lang="id-ID" sz="3600" dirty="0" err="1" smtClean="0">
                <a:solidFill>
                  <a:srgbClr val="FFFF00"/>
                </a:solidFill>
                <a:latin typeface="Bookman Old Style" charset="0"/>
                <a:ea typeface="Bookman Old Style" charset="0"/>
                <a:cs typeface="Bookman Old Style" charset="0"/>
              </a:rPr>
              <a:t>Accountability</a:t>
            </a:r>
            <a:r>
              <a:rPr lang="id-ID" sz="3600" dirty="0" smtClean="0">
                <a:solidFill>
                  <a:srgbClr val="FFFF00"/>
                </a:solidFill>
                <a:latin typeface="Bookman Old Style" charset="0"/>
                <a:ea typeface="Bookman Old Style" charset="0"/>
                <a:cs typeface="Bookman Old Style" charset="0"/>
              </a:rPr>
              <a:t>”</a:t>
            </a:r>
            <a:endParaRPr lang="en-US" dirty="0">
              <a:solidFill>
                <a:srgbClr val="FFFF0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15241" y="6450611"/>
            <a:ext cx="449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www.info-anggaran.com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194" y="180701"/>
            <a:ext cx="449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www.info-anggaran.com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2528460" y="4584567"/>
            <a:ext cx="449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www.info-anggaran.com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8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25" y="0"/>
            <a:ext cx="12000615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33925" y="2379504"/>
            <a:ext cx="8428383" cy="3110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1219170" rtl="0" eaLnBrk="1" latinLnBrk="0" hangingPunct="1">
              <a:spcBef>
                <a:spcPct val="0"/>
              </a:spcBef>
              <a:buNone/>
              <a:defRPr sz="4800" kern="1200" baseline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5400" b="1" dirty="0" smtClean="0">
                <a:ln w="2857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id-ID" sz="5400" b="1" dirty="0" smtClean="0">
                <a:ln w="2857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id-ID" sz="7200" b="1" dirty="0" err="1" smtClean="0">
                <a:ln w="2857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halkboard SE" charset="0"/>
                <a:ea typeface="Chalkboard SE" charset="0"/>
                <a:cs typeface="Chalkboard SE" charset="0"/>
              </a:rPr>
              <a:t>Why</a:t>
            </a:r>
            <a:r>
              <a:rPr lang="id-ID" sz="7200" b="1" dirty="0" smtClean="0">
                <a:ln w="2857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halkboard SE" charset="0"/>
                <a:ea typeface="Chalkboard SE" charset="0"/>
                <a:cs typeface="Chalkboard SE" charset="0"/>
              </a:rPr>
              <a:t> </a:t>
            </a:r>
            <a:r>
              <a:rPr lang="id-ID" sz="7200" b="1" dirty="0" err="1" smtClean="0">
                <a:ln w="2857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halkboard SE" charset="0"/>
                <a:ea typeface="Chalkboard SE" charset="0"/>
                <a:cs typeface="Chalkboard SE" charset="0"/>
              </a:rPr>
              <a:t>it’s</a:t>
            </a:r>
            <a:r>
              <a:rPr lang="id-ID" sz="7200" b="1" dirty="0" smtClean="0">
                <a:ln w="2857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halkboard SE" charset="0"/>
                <a:ea typeface="Chalkboard SE" charset="0"/>
                <a:cs typeface="Chalkboard SE" charset="0"/>
              </a:rPr>
              <a:t> </a:t>
            </a:r>
            <a:r>
              <a:rPr lang="id-ID" sz="7200" b="1" dirty="0" err="1" smtClean="0">
                <a:ln w="2857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halkboard SE" charset="0"/>
                <a:ea typeface="Chalkboard SE" charset="0"/>
                <a:cs typeface="Chalkboard SE" charset="0"/>
              </a:rPr>
              <a:t>important</a:t>
            </a:r>
            <a:r>
              <a:rPr lang="id-ID" sz="7200" b="1" dirty="0" smtClean="0">
                <a:ln w="2857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halkboard SE" charset="0"/>
                <a:ea typeface="Chalkboard SE" charset="0"/>
                <a:cs typeface="Chalkboard SE" charset="0"/>
              </a:rPr>
              <a:t>?</a:t>
            </a:r>
            <a:r>
              <a:rPr lang="id-ID" sz="5400" b="1" dirty="0" smtClean="0">
                <a:ln w="2857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id-ID" sz="5400" b="1" dirty="0" smtClean="0">
                <a:ln w="2857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id-ID" sz="5400" b="1" dirty="0" smtClean="0">
                <a:ln w="2857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id-ID" sz="5400" b="1" dirty="0" smtClean="0">
                <a:ln w="2857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id-ID" sz="5400" b="1" dirty="0">
              <a:ln w="28575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55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114195">
            <a:off x="8527665" y="2993410"/>
            <a:ext cx="3550816" cy="81442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  <a:latin typeface="Century Gothic" charset="0"/>
                <a:ea typeface="Century Gothic" charset="0"/>
                <a:cs typeface="Century Gothic" charset="0"/>
              </a:rPr>
              <a:t>MORE </a:t>
            </a:r>
            <a:br>
              <a:rPr lang="en-US" b="1" dirty="0" smtClean="0">
                <a:solidFill>
                  <a:srgbClr val="FFC000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b="1" dirty="0" smtClean="0">
                <a:solidFill>
                  <a:srgbClr val="FFC000"/>
                </a:solidFill>
                <a:latin typeface="Century Gothic" charset="0"/>
                <a:ea typeface="Century Gothic" charset="0"/>
                <a:cs typeface="Century Gothic" charset="0"/>
              </a:rPr>
              <a:t>AWARENESS</a:t>
            </a:r>
            <a:endParaRPr lang="en-US" b="1" dirty="0">
              <a:solidFill>
                <a:srgbClr val="FFC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87218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6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254642" y="1715781"/>
            <a:ext cx="10469206" cy="30100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400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id-ID" sz="5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INFORMATION as:</a:t>
            </a:r>
          </a:p>
          <a:p>
            <a:pPr marL="0" indent="0">
              <a:buNone/>
            </a:pPr>
            <a:endParaRPr lang="id-ID" sz="4400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id-ID" sz="4400" dirty="0" err="1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id-ID" sz="4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d-ID" sz="4400" dirty="0" smtClean="0">
                <a:solidFill>
                  <a:schemeClr val="tx2">
                    <a:lumMod val="75000"/>
                  </a:schemeClr>
                </a:solidFill>
              </a:rPr>
              <a:t>human </a:t>
            </a:r>
            <a:r>
              <a:rPr lang="id-ID" sz="4400" dirty="0" err="1" smtClean="0">
                <a:solidFill>
                  <a:schemeClr val="tx2">
                    <a:lumMod val="75000"/>
                  </a:schemeClr>
                </a:solidFill>
              </a:rPr>
              <a:t>needed</a:t>
            </a:r>
            <a:r>
              <a:rPr lang="id-ID" sz="4400" dirty="0" smtClean="0">
                <a:solidFill>
                  <a:schemeClr val="tx2">
                    <a:lumMod val="75000"/>
                  </a:schemeClr>
                </a:solidFill>
              </a:rPr>
              <a:t>; </a:t>
            </a:r>
            <a:r>
              <a:rPr lang="id-ID" sz="4400" dirty="0" err="1" smtClean="0">
                <a:solidFill>
                  <a:schemeClr val="tx2">
                    <a:lumMod val="75000"/>
                  </a:schemeClr>
                </a:solidFill>
              </a:rPr>
              <a:t>everybody</a:t>
            </a:r>
            <a:r>
              <a:rPr lang="id-ID" sz="4400" dirty="0" smtClean="0">
                <a:solidFill>
                  <a:schemeClr val="tx2">
                    <a:lumMod val="75000"/>
                  </a:schemeClr>
                </a:solidFill>
              </a:rPr>
              <a:t> has </a:t>
            </a:r>
            <a:r>
              <a:rPr lang="id-ID" sz="4400" dirty="0" err="1" smtClean="0">
                <a:solidFill>
                  <a:schemeClr val="tx2">
                    <a:lumMod val="75000"/>
                  </a:schemeClr>
                </a:solidFill>
              </a:rPr>
              <a:t>right</a:t>
            </a:r>
            <a:r>
              <a:rPr lang="id-ID" sz="4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d-ID" sz="4400" dirty="0" err="1" smtClean="0">
                <a:solidFill>
                  <a:schemeClr val="tx2">
                    <a:lumMod val="75000"/>
                  </a:schemeClr>
                </a:solidFill>
              </a:rPr>
              <a:t>for</a:t>
            </a:r>
            <a:r>
              <a:rPr lang="id-ID" sz="4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d-ID" sz="4400" dirty="0" err="1" smtClean="0">
                <a:solidFill>
                  <a:schemeClr val="tx2">
                    <a:lumMod val="75000"/>
                  </a:schemeClr>
                </a:solidFill>
              </a:rPr>
              <a:t>true</a:t>
            </a:r>
            <a:r>
              <a:rPr lang="id-ID" sz="4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d-ID" sz="4400" dirty="0" err="1" smtClean="0">
                <a:solidFill>
                  <a:schemeClr val="tx2">
                    <a:lumMod val="75000"/>
                  </a:schemeClr>
                </a:solidFill>
              </a:rPr>
              <a:t>information</a:t>
            </a:r>
            <a:endParaRPr lang="id-ID" sz="4400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id-ID" sz="4200" dirty="0" err="1" smtClean="0">
                <a:solidFill>
                  <a:srgbClr val="FFC000"/>
                </a:solidFill>
              </a:rPr>
              <a:t>a</a:t>
            </a:r>
            <a:r>
              <a:rPr lang="id-ID" sz="4200" dirty="0" smtClean="0">
                <a:solidFill>
                  <a:srgbClr val="FFC000"/>
                </a:solidFill>
              </a:rPr>
              <a:t> </a:t>
            </a:r>
            <a:r>
              <a:rPr lang="id-ID" sz="4200" dirty="0" err="1" smtClean="0">
                <a:solidFill>
                  <a:srgbClr val="FFC000"/>
                </a:solidFill>
              </a:rPr>
              <a:t>way</a:t>
            </a:r>
            <a:r>
              <a:rPr lang="id-ID" sz="4200" dirty="0" smtClean="0">
                <a:solidFill>
                  <a:srgbClr val="FFC000"/>
                </a:solidFill>
              </a:rPr>
              <a:t> </a:t>
            </a:r>
            <a:r>
              <a:rPr lang="id-ID" sz="4200" dirty="0" err="1" smtClean="0">
                <a:solidFill>
                  <a:srgbClr val="FFC000"/>
                </a:solidFill>
              </a:rPr>
              <a:t>to</a:t>
            </a:r>
            <a:r>
              <a:rPr lang="id-ID" sz="4200" dirty="0" smtClean="0">
                <a:solidFill>
                  <a:srgbClr val="FFC000"/>
                </a:solidFill>
              </a:rPr>
              <a:t> </a:t>
            </a:r>
            <a:r>
              <a:rPr lang="id-ID" sz="4200" dirty="0" err="1" smtClean="0">
                <a:solidFill>
                  <a:srgbClr val="FFC000"/>
                </a:solidFill>
              </a:rPr>
              <a:t>strenghten</a:t>
            </a:r>
            <a:r>
              <a:rPr lang="id-ID" sz="4200" dirty="0" smtClean="0">
                <a:solidFill>
                  <a:srgbClr val="FFC000"/>
                </a:solidFill>
              </a:rPr>
              <a:t> </a:t>
            </a:r>
            <a:r>
              <a:rPr lang="id-ID" sz="4200" dirty="0" err="1" smtClean="0">
                <a:solidFill>
                  <a:srgbClr val="FFC000"/>
                </a:solidFill>
              </a:rPr>
              <a:t>public</a:t>
            </a:r>
            <a:r>
              <a:rPr lang="id-ID" sz="4200" dirty="0" smtClean="0">
                <a:solidFill>
                  <a:srgbClr val="FFC000"/>
                </a:solidFill>
              </a:rPr>
              <a:t> </a:t>
            </a:r>
            <a:r>
              <a:rPr lang="id-ID" sz="4200" dirty="0" err="1" smtClean="0">
                <a:solidFill>
                  <a:srgbClr val="FFC000"/>
                </a:solidFill>
              </a:rPr>
              <a:t>participation</a:t>
            </a:r>
            <a:endParaRPr lang="id-ID" sz="4200" dirty="0">
              <a:solidFill>
                <a:srgbClr val="FFC000"/>
              </a:solidFill>
            </a:endParaRPr>
          </a:p>
          <a:p>
            <a:pPr marL="914400" lvl="2" indent="0">
              <a:buNone/>
            </a:pPr>
            <a:r>
              <a:rPr lang="en-US" sz="4000" dirty="0" smtClean="0">
                <a:solidFill>
                  <a:srgbClr val="C00000"/>
                </a:solidFill>
              </a:rPr>
              <a:t>	to </a:t>
            </a:r>
            <a:r>
              <a:rPr lang="id-ID" sz="4000" dirty="0" err="1" smtClean="0">
                <a:solidFill>
                  <a:srgbClr val="C00000"/>
                </a:solidFill>
              </a:rPr>
              <a:t>optimizing</a:t>
            </a:r>
            <a:r>
              <a:rPr lang="id-ID" sz="4000" dirty="0" smtClean="0">
                <a:solidFill>
                  <a:srgbClr val="C00000"/>
                </a:solidFill>
              </a:rPr>
              <a:t> </a:t>
            </a:r>
            <a:r>
              <a:rPr lang="id-ID" sz="4000" dirty="0" err="1" smtClean="0">
                <a:solidFill>
                  <a:srgbClr val="C00000"/>
                </a:solidFill>
              </a:rPr>
              <a:t>of</a:t>
            </a:r>
            <a:r>
              <a:rPr lang="id-ID" sz="4000" dirty="0" smtClean="0">
                <a:solidFill>
                  <a:srgbClr val="C00000"/>
                </a:solidFill>
              </a:rPr>
              <a:t> </a:t>
            </a:r>
            <a:r>
              <a:rPr lang="id-ID" sz="4000" dirty="0" err="1" smtClean="0">
                <a:solidFill>
                  <a:srgbClr val="C00000"/>
                </a:solidFill>
              </a:rPr>
              <a:t>public</a:t>
            </a:r>
            <a:r>
              <a:rPr lang="id-ID" sz="4000" dirty="0" smtClean="0">
                <a:solidFill>
                  <a:srgbClr val="C00000"/>
                </a:solidFill>
              </a:rPr>
              <a:t> </a:t>
            </a:r>
            <a:r>
              <a:rPr lang="id-ID" sz="4000" dirty="0" err="1" smtClean="0">
                <a:solidFill>
                  <a:srgbClr val="C00000"/>
                </a:solidFill>
              </a:rPr>
              <a:t>controlling</a:t>
            </a:r>
            <a:r>
              <a:rPr lang="id-ID" sz="4000" dirty="0" smtClean="0">
                <a:solidFill>
                  <a:srgbClr val="C00000"/>
                </a:solidFill>
              </a:rPr>
              <a:t> </a:t>
            </a:r>
            <a:r>
              <a:rPr lang="id-ID" sz="4000" dirty="0" err="1" smtClean="0">
                <a:solidFill>
                  <a:srgbClr val="C00000"/>
                </a:solidFill>
              </a:rPr>
              <a:t>on</a:t>
            </a:r>
            <a:r>
              <a:rPr lang="id-ID" sz="4000" dirty="0" smtClean="0">
                <a:solidFill>
                  <a:srgbClr val="C00000"/>
                </a:solidFill>
              </a:rPr>
              <a:t> </a:t>
            </a:r>
            <a:r>
              <a:rPr lang="id-ID" sz="4000" dirty="0" smtClean="0">
                <a:solidFill>
                  <a:srgbClr val="C00000"/>
                </a:solidFill>
              </a:rPr>
              <a:t>	</a:t>
            </a:r>
            <a:r>
              <a:rPr lang="id-ID" sz="4000" dirty="0" err="1" smtClean="0">
                <a:solidFill>
                  <a:srgbClr val="C00000"/>
                </a:solidFill>
              </a:rPr>
              <a:t>development</a:t>
            </a:r>
            <a:endParaRPr lang="en-US" sz="4000" dirty="0" smtClean="0">
              <a:solidFill>
                <a:srgbClr val="C00000"/>
              </a:solidFill>
            </a:endParaRPr>
          </a:p>
          <a:p>
            <a:pPr>
              <a:buFont typeface="Arial"/>
              <a:buNone/>
            </a:pPr>
            <a:endParaRPr lang="id-ID" sz="4400" dirty="0">
              <a:solidFill>
                <a:srgbClr val="FFC000"/>
              </a:solidFill>
            </a:endParaRPr>
          </a:p>
        </p:txBody>
      </p:sp>
      <p:pic>
        <p:nvPicPr>
          <p:cNvPr id="7" name="Picture 4" descr="http://bem.uns.ac.id/wp-content/uploads/2014/09/Transparansi-di-Era-Digita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29" y="4338085"/>
            <a:ext cx="2592341" cy="251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5545" y="93412"/>
            <a:ext cx="2597657" cy="6047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2" y="105604"/>
            <a:ext cx="841814" cy="5824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5832" y="104977"/>
            <a:ext cx="18684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SEKRETARIAT NASIONAL</a:t>
            </a:r>
            <a:endParaRPr lang="en-US" sz="1000" b="1" dirty="0" smtClean="0">
              <a:ln w="10160">
                <a:noFill/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r>
              <a:rPr lang="en-US" sz="1000" b="1" dirty="0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Forum Indonesia </a:t>
            </a:r>
            <a:r>
              <a:rPr lang="en-US" sz="1000" b="1" dirty="0" err="1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untuk</a:t>
            </a:r>
            <a:r>
              <a:rPr lang="en-US" sz="1000" b="1" dirty="0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Transparansi</a:t>
            </a:r>
            <a:r>
              <a:rPr lang="en-US" sz="1000" b="1" dirty="0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Anggaran</a:t>
            </a:r>
            <a:endParaRPr lang="en-US" sz="1000" b="1" dirty="0">
              <a:ln w="10160">
                <a:noFill/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5797" y="689827"/>
            <a:ext cx="2603225" cy="2245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0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5796" y="2708197"/>
            <a:ext cx="12195302" cy="23081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32"/>
          <a:stretch/>
        </p:blipFill>
        <p:spPr>
          <a:xfrm>
            <a:off x="2005204" y="1739418"/>
            <a:ext cx="7471305" cy="4088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08018" y="4203767"/>
            <a:ext cx="9206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400" b="1" dirty="0"/>
              <a:t>www.info-anggaran.com</a:t>
            </a:r>
          </a:p>
        </p:txBody>
      </p:sp>
      <p:sp>
        <p:nvSpPr>
          <p:cNvPr id="10" name="Rectangle 9"/>
          <p:cNvSpPr/>
          <p:nvPr/>
        </p:nvSpPr>
        <p:spPr>
          <a:xfrm>
            <a:off x="-5545" y="93412"/>
            <a:ext cx="2597657" cy="6047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2" y="105604"/>
            <a:ext cx="841814" cy="5824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5832" y="104977"/>
            <a:ext cx="18684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SEKRETARIAT NASIONAL</a:t>
            </a:r>
            <a:endParaRPr lang="en-US" sz="1000" b="1" dirty="0" smtClean="0">
              <a:ln w="10160">
                <a:noFill/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r>
              <a:rPr lang="en-US" sz="1000" b="1" dirty="0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Forum Indonesia </a:t>
            </a:r>
            <a:r>
              <a:rPr lang="en-US" sz="1000" b="1" dirty="0" err="1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untuk</a:t>
            </a:r>
            <a:r>
              <a:rPr lang="en-US" sz="1000" b="1" dirty="0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Transparansi</a:t>
            </a:r>
            <a:r>
              <a:rPr lang="en-US" sz="1000" b="1" dirty="0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Anggaran</a:t>
            </a:r>
            <a:endParaRPr lang="en-US" sz="1000" b="1" dirty="0">
              <a:ln w="10160">
                <a:noFill/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76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07467226"/>
              </p:ext>
            </p:extLst>
          </p:nvPr>
        </p:nvGraphicFramePr>
        <p:xfrm>
          <a:off x="3112583" y="762738"/>
          <a:ext cx="8743682" cy="566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-229" y="905497"/>
            <a:ext cx="2597657" cy="58489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http://bem.uns.ac.id/wp-content/uploads/2014/09/Transparansi-di-Era-Digita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29" y="5227983"/>
            <a:ext cx="2597657" cy="163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5545" y="93412"/>
            <a:ext cx="2597657" cy="6047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2" y="105604"/>
            <a:ext cx="841814" cy="5824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5832" y="104977"/>
            <a:ext cx="18684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SEKRETARIAT NASIONAL</a:t>
            </a:r>
            <a:endParaRPr lang="en-US" sz="1000" b="1" dirty="0" smtClean="0">
              <a:ln w="10160">
                <a:noFill/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r>
              <a:rPr lang="en-US" sz="1000" b="1" dirty="0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Forum Indonesia </a:t>
            </a:r>
            <a:r>
              <a:rPr lang="en-US" sz="1000" b="1" dirty="0" err="1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untuk</a:t>
            </a:r>
            <a:r>
              <a:rPr lang="en-US" sz="1000" b="1" dirty="0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Transparansi</a:t>
            </a:r>
            <a:r>
              <a:rPr lang="en-US" sz="1000" b="1" dirty="0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Anggaran</a:t>
            </a:r>
            <a:endParaRPr lang="en-US" sz="1000" b="1" dirty="0">
              <a:ln w="10160">
                <a:noFill/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5797" y="689827"/>
            <a:ext cx="2603225" cy="2245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3908" y="4581652"/>
            <a:ext cx="24272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ＭＳ 明朝" charset="-128"/>
                <a:cs typeface="Calibri" charset="0"/>
              </a:rPr>
              <a:t>Data primer, 2016, </a:t>
            </a:r>
            <a:r>
              <a:rPr lang="en-US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ＭＳ 明朝" charset="-128"/>
                <a:cs typeface="Calibri" charset="0"/>
              </a:rPr>
              <a:t>diolah</a:t>
            </a:r>
            <a:r>
              <a:rPr lang="en-U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ＭＳ 明朝" charset="-128"/>
                <a:cs typeface="Calibri" charset="0"/>
              </a:rPr>
              <a:t> </a:t>
            </a:r>
            <a:r>
              <a:rPr lang="en-US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ＭＳ 明朝" charset="-128"/>
                <a:cs typeface="Calibri" charset="0"/>
              </a:rPr>
              <a:t>Seknas</a:t>
            </a:r>
            <a:r>
              <a:rPr lang="en-U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charset="0"/>
                <a:ea typeface="ＭＳ 明朝" charset="-128"/>
                <a:cs typeface="Calibri" charset="0"/>
              </a:rPr>
              <a:t> FITRA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-5796" y="1997528"/>
            <a:ext cx="24372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>
                <a:latin typeface="Calibri" charset="0"/>
                <a:ea typeface="ＭＳ 明朝" charset="-128"/>
                <a:cs typeface="Calibri" charset="0"/>
              </a:rPr>
              <a:t>Hasil</a:t>
            </a:r>
            <a:r>
              <a:rPr lang="en-US" sz="2800" b="1" i="1" dirty="0">
                <a:latin typeface="Calibri" charset="0"/>
                <a:ea typeface="ＭＳ 明朝" charset="-128"/>
                <a:cs typeface="Calibri" charset="0"/>
              </a:rPr>
              <a:t> </a:t>
            </a:r>
            <a:r>
              <a:rPr lang="en-US" sz="2800" b="1" i="1" dirty="0" err="1">
                <a:latin typeface="Calibri" charset="0"/>
                <a:ea typeface="ＭＳ 明朝" charset="-128"/>
                <a:cs typeface="Calibri" charset="0"/>
              </a:rPr>
              <a:t>Uji</a:t>
            </a:r>
            <a:r>
              <a:rPr lang="en-US" sz="2800" b="1" i="1" dirty="0">
                <a:latin typeface="Calibri" charset="0"/>
                <a:ea typeface="ＭＳ 明朝" charset="-128"/>
                <a:cs typeface="Calibri" charset="0"/>
              </a:rPr>
              <a:t> </a:t>
            </a:r>
            <a:r>
              <a:rPr lang="en-US" sz="2800" b="1" i="1" dirty="0" err="1">
                <a:latin typeface="Calibri" charset="0"/>
                <a:ea typeface="ＭＳ 明朝" charset="-128"/>
                <a:cs typeface="Calibri" charset="0"/>
              </a:rPr>
              <a:t>Akses</a:t>
            </a:r>
            <a:r>
              <a:rPr lang="en-US" sz="2800" b="1" i="1" dirty="0">
                <a:latin typeface="Calibri" charset="0"/>
                <a:ea typeface="ＭＳ 明朝" charset="-128"/>
                <a:cs typeface="Calibri" charset="0"/>
              </a:rPr>
              <a:t> </a:t>
            </a:r>
            <a:endParaRPr lang="en-US" sz="2800" b="1" i="1" dirty="0" smtClean="0">
              <a:latin typeface="Calibri" charset="0"/>
              <a:ea typeface="ＭＳ 明朝" charset="-128"/>
              <a:cs typeface="Calibri" charset="0"/>
            </a:endParaRPr>
          </a:p>
          <a:p>
            <a:r>
              <a:rPr lang="en-US" sz="2800" b="1" i="1" dirty="0" err="1" smtClean="0">
                <a:latin typeface="Calibri" charset="0"/>
                <a:ea typeface="ＭＳ 明朝" charset="-128"/>
                <a:cs typeface="Calibri" charset="0"/>
              </a:rPr>
              <a:t>Dokumen</a:t>
            </a:r>
            <a:r>
              <a:rPr lang="en-US" sz="2800" b="1" i="1" dirty="0" smtClean="0">
                <a:latin typeface="Calibri" charset="0"/>
                <a:ea typeface="ＭＳ 明朝" charset="-128"/>
                <a:cs typeface="Calibri" charset="0"/>
              </a:rPr>
              <a:t> </a:t>
            </a:r>
            <a:r>
              <a:rPr lang="en-US" sz="2800" b="1" i="1" dirty="0" err="1">
                <a:latin typeface="Calibri" charset="0"/>
                <a:ea typeface="ＭＳ 明朝" charset="-128"/>
                <a:cs typeface="Calibri" charset="0"/>
              </a:rPr>
              <a:t>Transparansi</a:t>
            </a:r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22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691" y="1162601"/>
            <a:ext cx="7855527" cy="53534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29" y="905497"/>
            <a:ext cx="2597657" cy="58489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http://bem.uns.ac.id/wp-content/uploads/2014/09/Transparansi-di-Era-Digita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29" y="5227983"/>
            <a:ext cx="2597657" cy="163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-5545" y="93412"/>
            <a:ext cx="2597657" cy="6047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2" y="105604"/>
            <a:ext cx="841814" cy="5824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5832" y="104977"/>
            <a:ext cx="18684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SEKRETARIAT NASIONAL</a:t>
            </a:r>
            <a:endParaRPr lang="en-US" sz="1000" b="1" dirty="0" smtClean="0">
              <a:ln w="10160">
                <a:noFill/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r>
              <a:rPr lang="en-US" sz="1000" b="1" dirty="0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Forum Indonesia </a:t>
            </a:r>
            <a:r>
              <a:rPr lang="en-US" sz="1000" b="1" dirty="0" err="1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untuk</a:t>
            </a:r>
            <a:r>
              <a:rPr lang="en-US" sz="1000" b="1" dirty="0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Transparansi</a:t>
            </a:r>
            <a:r>
              <a:rPr lang="en-US" sz="1000" b="1" dirty="0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000" b="1" dirty="0" err="1" smtClean="0">
                <a:ln w="10160">
                  <a:noFill/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Anggaran</a:t>
            </a:r>
            <a:endParaRPr lang="en-US" sz="1000" b="1" dirty="0">
              <a:ln w="10160">
                <a:noFill/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5797" y="689827"/>
            <a:ext cx="2603225" cy="2245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500" y="2286362"/>
            <a:ext cx="24035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>
                <a:solidFill>
                  <a:schemeClr val="accent4"/>
                </a:solidFill>
              </a:rPr>
              <a:t>Transparency &amp; Accountability Condition In Indonesia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93934" y="174919"/>
            <a:ext cx="4614531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Open Budget Index (OBI)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22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5" id="{AF7699A7-CE9C-7849-B3A3-D78E19C7D84C}" vid="{5CF712E0-6D40-3544-A7B4-CE2FF16A5336}"/>
    </a:ext>
  </a:extLst>
</a:theme>
</file>

<file path=ppt/theme/theme2.xml><?xml version="1.0" encoding="utf-8"?>
<a:theme xmlns:a="http://schemas.openxmlformats.org/drawingml/2006/main" name="Theme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9" id="{08358BEC-BE74-1B4E-AE1E-EA00BC98A8A9}" vid="{715AC068-C813-6541-81EB-7E30F068073E}"/>
    </a:ext>
  </a:extLst>
</a:theme>
</file>

<file path=ppt/theme/theme3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F5237C06-8655-ED44-9FAA-AA2B56C7496C}" vid="{DB1C2C06-8A4E-7D44-BF4E-9230EB752123}"/>
    </a:ext>
  </a:extLst>
</a:theme>
</file>

<file path=ppt/theme/theme4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78FFBEAB-73F6-DC40-A3B9-1377CB92B9EC}" vid="{04797A2A-5EFB-CC4F-8712-B7D226C85AB8}"/>
    </a:ext>
  </a:extLst>
</a:theme>
</file>

<file path=ppt/theme/theme5.xml><?xml version="1.0" encoding="utf-8"?>
<a:theme xmlns:a="http://schemas.openxmlformats.org/drawingml/2006/main" name="Theme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0" id="{6861B71F-13FF-2543-B34E-299BD169B4B7}" vid="{122EBB42-D3BD-DE49-85CE-E12294D1E58A}"/>
    </a:ext>
  </a:extLst>
</a:theme>
</file>

<file path=ppt/theme/theme6.xml><?xml version="1.0" encoding="utf-8"?>
<a:theme xmlns:a="http://schemas.openxmlformats.org/drawingml/2006/main" name="Theme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4" id="{06CA95D7-7E4E-DA47-BC9E-9E1631970F27}" vid="{80A409F8-EB4E-7E42-8EE3-50C9ECB2CBE1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Theme5</Template>
  <TotalTime>603</TotalTime>
  <Words>243</Words>
  <Application>Microsoft Macintosh PowerPoint</Application>
  <PresentationFormat>Widescreen</PresentationFormat>
  <Paragraphs>78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Bookman Old Style</vt:lpstr>
      <vt:lpstr>Calibri</vt:lpstr>
      <vt:lpstr>Century Gothic</vt:lpstr>
      <vt:lpstr>Chalkboard SE</vt:lpstr>
      <vt:lpstr>Gill Sans MT Condensed</vt:lpstr>
      <vt:lpstr>ＭＳ 明朝</vt:lpstr>
      <vt:lpstr>Wingdings 2</vt:lpstr>
      <vt:lpstr>Arial</vt:lpstr>
      <vt:lpstr>Theme5</vt:lpstr>
      <vt:lpstr>Theme9</vt:lpstr>
      <vt:lpstr>Theme2</vt:lpstr>
      <vt:lpstr>Theme1</vt:lpstr>
      <vt:lpstr>Theme10</vt:lpstr>
      <vt:lpstr>Theme4</vt:lpstr>
      <vt:lpstr>   What’s FITRA done     </vt:lpstr>
      <vt:lpstr>PowerPoint Presentation</vt:lpstr>
      <vt:lpstr>PowerPoint Presentation</vt:lpstr>
      <vt:lpstr>PowerPoint Presentation</vt:lpstr>
      <vt:lpstr>MORE  AWARENESS</vt:lpstr>
      <vt:lpstr>PowerPoint Presentation</vt:lpstr>
      <vt:lpstr>PowerPoint Presentation</vt:lpstr>
      <vt:lpstr>PowerPoint Presentation</vt:lpstr>
      <vt:lpstr>PowerPoint Presentation</vt:lpstr>
      <vt:lpstr>     </vt:lpstr>
      <vt:lpstr>What FITRA’s Find Out</vt:lpstr>
      <vt:lpstr>PowerPoint Presentation</vt:lpstr>
      <vt:lpstr>PowerPoint Presentation</vt:lpstr>
      <vt:lpstr>PowerPoint Presentation</vt:lpstr>
      <vt:lpstr>Data and Analizing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 presentasi FITRA</dc:title>
  <dc:creator>betta.budos@gmail.com</dc:creator>
  <cp:lastModifiedBy>betta.budos@gmail.com</cp:lastModifiedBy>
  <cp:revision>28</cp:revision>
  <dcterms:created xsi:type="dcterms:W3CDTF">2017-08-03T05:54:08Z</dcterms:created>
  <dcterms:modified xsi:type="dcterms:W3CDTF">2017-08-07T10:04:06Z</dcterms:modified>
</cp:coreProperties>
</file>