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notesMasterIdLst>
    <p:notesMasterId r:id="rId14"/>
  </p:notesMasterIdLst>
  <p:sldIdLst>
    <p:sldId id="298" r:id="rId4"/>
    <p:sldId id="324" r:id="rId5"/>
    <p:sldId id="320" r:id="rId6"/>
    <p:sldId id="326" r:id="rId7"/>
    <p:sldId id="322" r:id="rId8"/>
    <p:sldId id="330" r:id="rId9"/>
    <p:sldId id="323" r:id="rId10"/>
    <p:sldId id="329" r:id="rId11"/>
    <p:sldId id="302" r:id="rId12"/>
    <p:sldId id="270" r:id="rId1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B30089-C2D9-40E9-9D58-7A13970AC069}">
          <p14:sldIdLst>
            <p14:sldId id="298"/>
            <p14:sldId id="324"/>
            <p14:sldId id="320"/>
            <p14:sldId id="326"/>
            <p14:sldId id="322"/>
            <p14:sldId id="330"/>
            <p14:sldId id="323"/>
            <p14:sldId id="329"/>
            <p14:sldId id="302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620E"/>
    <a:srgbClr val="4DF23B"/>
    <a:srgbClr val="FFFF99"/>
    <a:srgbClr val="AE311C"/>
    <a:srgbClr val="B16753"/>
    <a:srgbClr val="48BC97"/>
    <a:srgbClr val="D99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1" autoAdjust="0"/>
    <p:restoredTop sz="82590" autoAdjust="0"/>
  </p:normalViewPr>
  <p:slideViewPr>
    <p:cSldViewPr>
      <p:cViewPr>
        <p:scale>
          <a:sx n="100" d="100"/>
          <a:sy n="100" d="100"/>
        </p:scale>
        <p:origin x="-1832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6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ESCAP-SERVER02\SDD_Home\022%20SETS\Core%20Work\Papers%20and%20Reports\Old\Mini%20social%20panorama\Report\Graphs\Palma%20ratio_WB%20old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\\ESCAP-SERVER02\SDD_Home\022%20SETS\Core%20Work\Papers%20and%20Reports\Ongoing\I%20-%20Regional%20inequality%20report\Literature%20review\5.%20Energy\Data\HRTree_energy.xlsx" TargetMode="External"/><Relationship Id="rId3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500">
                <a:solidFill>
                  <a:schemeClr val="bg1"/>
                </a:solidFill>
              </a:defRPr>
            </a:pPr>
            <a:r>
              <a:rPr lang="en-US" sz="2800" b="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Outcomes:</a:t>
            </a:r>
            <a:r>
              <a:rPr lang="en-US" sz="2500" b="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n-US" sz="4500" b="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Palma </a:t>
            </a:r>
            <a:r>
              <a:rPr lang="en-US" sz="4500" b="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Ratio</a:t>
            </a:r>
            <a:endParaRPr lang="en-US" sz="2500" b="0" dirty="0">
              <a:solidFill>
                <a:schemeClr val="bg1"/>
              </a:solidFill>
              <a:latin typeface="Book Antiqua" panose="02040602050305030304" pitchFamily="18" charset="0"/>
            </a:endParaRPr>
          </a:p>
        </c:rich>
      </c:tx>
      <c:layout>
        <c:manualLayout>
          <c:xMode val="edge"/>
          <c:yMode val="edge"/>
          <c:x val="0.207523523003021"/>
          <c:y val="0.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88592705392958"/>
          <c:y val="0.175267518108214"/>
          <c:w val="0.911407294607042"/>
          <c:h val="0.442945212881179"/>
        </c:manualLayout>
      </c:layout>
      <c:lineChart>
        <c:grouping val="standard"/>
        <c:varyColors val="0"/>
        <c:ser>
          <c:idx val="0"/>
          <c:order val="0"/>
          <c:tx>
            <c:strRef>
              <c:f>'[Palma ratio_WB old data.xlsx]GRAPH_Palma'!$C$1</c:f>
              <c:strCache>
                <c:ptCount val="1"/>
                <c:pt idx="0">
                  <c:v>Palma ratio earliest</c:v>
                </c:pt>
              </c:strCache>
            </c:strRef>
          </c:tx>
          <c:spPr>
            <a:ln>
              <a:noFill/>
            </a:ln>
          </c:spPr>
          <c:marker>
            <c:symbol val="dash"/>
            <c:size val="7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cat>
            <c:multiLvlStrRef>
              <c:f>'[Palma ratio_WB old data.xlsx]GRAPH_Palma'!$A$2:$B$24</c:f>
              <c:multiLvlStrCache>
                <c:ptCount val="23"/>
                <c:lvl>
                  <c:pt idx="0">
                    <c:v>Armenia</c:v>
                  </c:pt>
                  <c:pt idx="1">
                    <c:v>Bhutan</c:v>
                  </c:pt>
                  <c:pt idx="2">
                    <c:v>Turkey</c:v>
                  </c:pt>
                  <c:pt idx="3">
                    <c:v>Thailand</c:v>
                  </c:pt>
                  <c:pt idx="4">
                    <c:v>Malaysia</c:v>
                  </c:pt>
                  <c:pt idx="5">
                    <c:v>Cambodia</c:v>
                  </c:pt>
                  <c:pt idx="6">
                    <c:v>Pakistan</c:v>
                  </c:pt>
                  <c:pt idx="7">
                    <c:v>Vietnam</c:v>
                  </c:pt>
                  <c:pt idx="8">
                    <c:v>Azerbaijan</c:v>
                  </c:pt>
                  <c:pt idx="9">
                    <c:v>Tajikistan</c:v>
                  </c:pt>
                  <c:pt idx="10">
                    <c:v>Philippines</c:v>
                  </c:pt>
                  <c:pt idx="11">
                    <c:v>Nepal</c:v>
                  </c:pt>
                  <c:pt idx="12">
                    <c:v>Kazakhstan</c:v>
                  </c:pt>
                  <c:pt idx="13">
                    <c:v>India</c:v>
                  </c:pt>
                  <c:pt idx="14">
                    <c:v>Mongolia</c:v>
                  </c:pt>
                  <c:pt idx="15">
                    <c:v>Sri Lanka</c:v>
                  </c:pt>
                  <c:pt idx="16">
                    <c:v>Georgia</c:v>
                  </c:pt>
                  <c:pt idx="17">
                    <c:v>Bangladesh</c:v>
                  </c:pt>
                  <c:pt idx="18">
                    <c:v>Lao PDR</c:v>
                  </c:pt>
                  <c:pt idx="19">
                    <c:v>Kyrgyzstan</c:v>
                  </c:pt>
                  <c:pt idx="20">
                    <c:v>Indonesia</c:v>
                  </c:pt>
                  <c:pt idx="21">
                    <c:v>China</c:v>
                  </c:pt>
                  <c:pt idx="22">
                    <c:v>Russian Federation</c:v>
                  </c:pt>
                </c:lvl>
                <c:lvl>
                  <c:pt idx="0">
                    <c:v>Declining inequality</c:v>
                  </c:pt>
                  <c:pt idx="8">
                    <c:v>Increasing Inequality</c:v>
                  </c:pt>
                </c:lvl>
              </c:multiLvlStrCache>
            </c:multiLvlStrRef>
          </c:cat>
          <c:val>
            <c:numRef>
              <c:f>'[Palma ratio_WB old data.xlsx]GRAPH_Palma'!$C$2:$C$24</c:f>
              <c:numCache>
                <c:formatCode>General</c:formatCode>
                <c:ptCount val="23"/>
                <c:pt idx="0">
                  <c:v>1.346330275229358</c:v>
                </c:pt>
                <c:pt idx="1">
                  <c:v>1.483412322274882</c:v>
                </c:pt>
                <c:pt idx="2">
                  <c:v>1.348739495798319</c:v>
                </c:pt>
                <c:pt idx="3">
                  <c:v>1.360015319800843</c:v>
                </c:pt>
                <c:pt idx="4">
                  <c:v>1.557310652085865</c:v>
                </c:pt>
                <c:pt idx="5">
                  <c:v>1.187972632337054</c:v>
                </c:pt>
                <c:pt idx="6">
                  <c:v>0.937563280458994</c:v>
                </c:pt>
                <c:pt idx="7">
                  <c:v>0.992120589242891</c:v>
                </c:pt>
                <c:pt idx="8">
                  <c:v>0.921922945789294</c:v>
                </c:pt>
                <c:pt idx="9">
                  <c:v>0.744448020598648</c:v>
                </c:pt>
                <c:pt idx="10">
                  <c:v>1.195398100803506</c:v>
                </c:pt>
                <c:pt idx="11">
                  <c:v>0.808276753960556</c:v>
                </c:pt>
                <c:pt idx="12">
                  <c:v>0.62515299877601</c:v>
                </c:pt>
                <c:pt idx="13">
                  <c:v>0.844663382594417</c:v>
                </c:pt>
                <c:pt idx="14">
                  <c:v>0.819435325016415</c:v>
                </c:pt>
                <c:pt idx="15">
                  <c:v>0.877449352374627</c:v>
                </c:pt>
                <c:pt idx="16">
                  <c:v>0.970465601111883</c:v>
                </c:pt>
                <c:pt idx="17">
                  <c:v>0.684078823897404</c:v>
                </c:pt>
                <c:pt idx="18">
                  <c:v>0.84071661237785</c:v>
                </c:pt>
                <c:pt idx="19">
                  <c:v>0.633870005963029</c:v>
                </c:pt>
                <c:pt idx="20">
                  <c:v>0.810608525870485</c:v>
                </c:pt>
                <c:pt idx="21">
                  <c:v>0.724334600760456</c:v>
                </c:pt>
                <c:pt idx="22">
                  <c:v>0.585314474872104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'[Palma ratio_WB old data.xlsx]GRAPH_Palma'!$D$1</c:f>
              <c:strCache>
                <c:ptCount val="1"/>
                <c:pt idx="0">
                  <c:v>Palma ratio latest</c:v>
                </c:pt>
              </c:strCache>
            </c:strRef>
          </c:tx>
          <c:spPr>
            <a:ln>
              <a:noFill/>
            </a:ln>
          </c:spPr>
          <c:marker>
            <c:symbol val="dash"/>
            <c:size val="7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cat>
            <c:multiLvlStrRef>
              <c:f>'[Palma ratio_WB old data.xlsx]GRAPH_Palma'!$A$2:$B$24</c:f>
              <c:multiLvlStrCache>
                <c:ptCount val="23"/>
                <c:lvl>
                  <c:pt idx="0">
                    <c:v>Armenia</c:v>
                  </c:pt>
                  <c:pt idx="1">
                    <c:v>Bhutan</c:v>
                  </c:pt>
                  <c:pt idx="2">
                    <c:v>Turkey</c:v>
                  </c:pt>
                  <c:pt idx="3">
                    <c:v>Thailand</c:v>
                  </c:pt>
                  <c:pt idx="4">
                    <c:v>Malaysia</c:v>
                  </c:pt>
                  <c:pt idx="5">
                    <c:v>Cambodia</c:v>
                  </c:pt>
                  <c:pt idx="6">
                    <c:v>Pakistan</c:v>
                  </c:pt>
                  <c:pt idx="7">
                    <c:v>Vietnam</c:v>
                  </c:pt>
                  <c:pt idx="8">
                    <c:v>Azerbaijan</c:v>
                  </c:pt>
                  <c:pt idx="9">
                    <c:v>Tajikistan</c:v>
                  </c:pt>
                  <c:pt idx="10">
                    <c:v>Philippines</c:v>
                  </c:pt>
                  <c:pt idx="11">
                    <c:v>Nepal</c:v>
                  </c:pt>
                  <c:pt idx="12">
                    <c:v>Kazakhstan</c:v>
                  </c:pt>
                  <c:pt idx="13">
                    <c:v>India</c:v>
                  </c:pt>
                  <c:pt idx="14">
                    <c:v>Mongolia</c:v>
                  </c:pt>
                  <c:pt idx="15">
                    <c:v>Sri Lanka</c:v>
                  </c:pt>
                  <c:pt idx="16">
                    <c:v>Georgia</c:v>
                  </c:pt>
                  <c:pt idx="17">
                    <c:v>Bangladesh</c:v>
                  </c:pt>
                  <c:pt idx="18">
                    <c:v>Lao PDR</c:v>
                  </c:pt>
                  <c:pt idx="19">
                    <c:v>Kyrgyzstan</c:v>
                  </c:pt>
                  <c:pt idx="20">
                    <c:v>Indonesia</c:v>
                  </c:pt>
                  <c:pt idx="21">
                    <c:v>China</c:v>
                  </c:pt>
                  <c:pt idx="22">
                    <c:v>Russian Federation</c:v>
                  </c:pt>
                </c:lvl>
                <c:lvl>
                  <c:pt idx="0">
                    <c:v>Declining inequality</c:v>
                  </c:pt>
                  <c:pt idx="8">
                    <c:v>Increasing Inequality</c:v>
                  </c:pt>
                </c:lvl>
              </c:multiLvlStrCache>
            </c:multiLvlStrRef>
          </c:cat>
          <c:val>
            <c:numRef>
              <c:f>'[Palma ratio_WB old data.xlsx]GRAPH_Palma'!$D$2:$D$24</c:f>
              <c:numCache>
                <c:formatCode>General</c:formatCode>
                <c:ptCount val="23"/>
                <c:pt idx="0">
                  <c:v>0.87231227257691</c:v>
                </c:pt>
                <c:pt idx="1">
                  <c:v>1.092750533049041</c:v>
                </c:pt>
                <c:pt idx="2">
                  <c:v>1.079626972740316</c:v>
                </c:pt>
                <c:pt idx="3">
                  <c:v>1.098546614675647</c:v>
                </c:pt>
                <c:pt idx="4">
                  <c:v>1.323529411764706</c:v>
                </c:pt>
                <c:pt idx="5">
                  <c:v>1.032202216066482</c:v>
                </c:pt>
                <c:pt idx="6">
                  <c:v>0.847981770833333</c:v>
                </c:pt>
                <c:pt idx="7">
                  <c:v>0.964114832535886</c:v>
                </c:pt>
                <c:pt idx="8">
                  <c:v>0.922480620155039</c:v>
                </c:pt>
                <c:pt idx="9">
                  <c:v>0.787495950761257</c:v>
                </c:pt>
                <c:pt idx="10">
                  <c:v>1.244263508512213</c:v>
                </c:pt>
                <c:pt idx="11">
                  <c:v>0.879310344827586</c:v>
                </c:pt>
                <c:pt idx="12">
                  <c:v>0.757092763787058</c:v>
                </c:pt>
                <c:pt idx="13">
                  <c:v>0.98058583106267</c:v>
                </c:pt>
                <c:pt idx="14">
                  <c:v>0.972250770811922</c:v>
                </c:pt>
                <c:pt idx="15">
                  <c:v>1.046706169397003</c:v>
                </c:pt>
                <c:pt idx="16">
                  <c:v>1.145886654478976</c:v>
                </c:pt>
                <c:pt idx="17">
                  <c:v>0.896517412935324</c:v>
                </c:pt>
                <c:pt idx="18">
                  <c:v>1.062718990889979</c:v>
                </c:pt>
                <c:pt idx="19">
                  <c:v>0.881310598462053</c:v>
                </c:pt>
                <c:pt idx="20">
                  <c:v>1.076285215291501</c:v>
                </c:pt>
                <c:pt idx="21">
                  <c:v>1.076094759511845</c:v>
                </c:pt>
                <c:pt idx="22">
                  <c:v>1.141621621621621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pattFill prst="pct50">
                <a:fgClr>
                  <a:schemeClr val="accent2"/>
                </a:fgClr>
                <a:bgClr>
                  <a:schemeClr val="bg1"/>
                </a:bgClr>
              </a:pattFill>
              <a:ln>
                <a:solidFill>
                  <a:schemeClr val="accent2"/>
                </a:solidFill>
              </a:ln>
            </c:spPr>
          </c:upBars>
          <c:downBars>
            <c:spPr>
              <a:pattFill prst="pct50">
                <a:fgClr>
                  <a:schemeClr val="accent3"/>
                </a:fgClr>
                <a:bgClr>
                  <a:schemeClr val="bg1"/>
                </a:bgClr>
              </a:pattFill>
              <a:ln>
                <a:solidFill>
                  <a:schemeClr val="accent3"/>
                </a:solidFill>
              </a:ln>
            </c:spPr>
          </c:downBars>
        </c:upDownBars>
        <c:marker val="1"/>
        <c:smooth val="0"/>
        <c:axId val="2133010456"/>
        <c:axId val="2133007464"/>
      </c:lineChart>
      <c:catAx>
        <c:axId val="2133010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bg1"/>
                </a:solidFill>
              </a:defRPr>
            </a:pPr>
            <a:endParaRPr lang="en-US"/>
          </a:p>
        </c:txPr>
        <c:crossAx val="2133007464"/>
        <c:crosses val="autoZero"/>
        <c:auto val="1"/>
        <c:lblAlgn val="ctr"/>
        <c:lblOffset val="100"/>
        <c:noMultiLvlLbl val="0"/>
      </c:catAx>
      <c:valAx>
        <c:axId val="2133007464"/>
        <c:scaling>
          <c:orientation val="minMax"/>
          <c:min val="0.4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500">
                <a:solidFill>
                  <a:schemeClr val="bg1"/>
                </a:solidFill>
              </a:defRPr>
            </a:pPr>
            <a:endParaRPr lang="en-US"/>
          </a:p>
        </c:txPr>
        <c:crossAx val="21330104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06529366612192"/>
          <c:y val="0.853558026887986"/>
          <c:w val="0.649834348536622"/>
          <c:h val="0.0620798195262337"/>
        </c:manualLayout>
      </c:layout>
      <c:overlay val="0"/>
      <c:txPr>
        <a:bodyPr/>
        <a:lstStyle/>
        <a:p>
          <a:pPr>
            <a:defRPr sz="20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05898516355028"/>
          <c:y val="0.0578792713206904"/>
          <c:w val="0.891807887952059"/>
          <c:h val="0.647688832725634"/>
        </c:manualLayout>
      </c:layout>
      <c:lineChart>
        <c:grouping val="standard"/>
        <c:varyColors val="0"/>
        <c:ser>
          <c:idx val="0"/>
          <c:order val="0"/>
          <c:tx>
            <c:strRef>
              <c:f>Electricity!$F$4</c:f>
              <c:strCache>
                <c:ptCount val="1"/>
                <c:pt idx="0">
                  <c:v>Average</c:v>
                </c:pt>
              </c:strCache>
            </c:strRef>
          </c:tx>
          <c:spPr>
            <a:ln>
              <a:noFill/>
            </a:ln>
          </c:spPr>
          <c:marker>
            <c:symbol val="dash"/>
            <c:size val="48"/>
            <c:spPr>
              <a:solidFill>
                <a:srgbClr val="F79646">
                  <a:lumMod val="75000"/>
                </a:srgb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cat>
            <c:strRef>
              <c:f>Electricity!$A$5:$A$15</c:f>
              <c:strCache>
                <c:ptCount val="11"/>
                <c:pt idx="0">
                  <c:v>Maldives 2009</c:v>
                </c:pt>
                <c:pt idx="1">
                  <c:v>Kyrgyzstan 2012</c:v>
                </c:pt>
                <c:pt idx="2">
                  <c:v>Armenia 2010</c:v>
                </c:pt>
                <c:pt idx="3">
                  <c:v>Tajikistan 2012</c:v>
                </c:pt>
                <c:pt idx="4">
                  <c:v>Indonesia 2012</c:v>
                </c:pt>
                <c:pt idx="5">
                  <c:v>Pakistan 2013</c:v>
                </c:pt>
                <c:pt idx="6">
                  <c:v>Philippines 2013</c:v>
                </c:pt>
                <c:pt idx="7">
                  <c:v>Afghanistan 2015</c:v>
                </c:pt>
                <c:pt idx="8">
                  <c:v>Bangladesh 2014</c:v>
                </c:pt>
                <c:pt idx="9">
                  <c:v>Cambodia 2014</c:v>
                </c:pt>
                <c:pt idx="10">
                  <c:v>Timor-Leste 2010</c:v>
                </c:pt>
              </c:strCache>
            </c:strRef>
          </c:cat>
          <c:val>
            <c:numRef>
              <c:f>Electricity!$F$5:$F$15</c:f>
              <c:numCache>
                <c:formatCode>0%</c:formatCode>
                <c:ptCount val="11"/>
                <c:pt idx="0">
                  <c:v>0.998272497470987</c:v>
                </c:pt>
                <c:pt idx="1">
                  <c:v>0.99808515846438</c:v>
                </c:pt>
                <c:pt idx="2">
                  <c:v>0.997835845063322</c:v>
                </c:pt>
                <c:pt idx="3">
                  <c:v>0.991088742077342</c:v>
                </c:pt>
                <c:pt idx="4">
                  <c:v>0.959574622132907</c:v>
                </c:pt>
                <c:pt idx="5">
                  <c:v>0.936155352899652</c:v>
                </c:pt>
                <c:pt idx="6">
                  <c:v>0.875483810756891</c:v>
                </c:pt>
                <c:pt idx="7">
                  <c:v>0.714547224664736</c:v>
                </c:pt>
                <c:pt idx="8">
                  <c:v>0.624186520615495</c:v>
                </c:pt>
                <c:pt idx="9">
                  <c:v>0.560668986947988</c:v>
                </c:pt>
                <c:pt idx="10">
                  <c:v>0.379525623806518</c:v>
                </c:pt>
              </c:numCache>
            </c:numRef>
          </c:val>
          <c:smooth val="0"/>
          <c:extLst xmlns:c16r2="http://schemas.microsoft.com/office/drawing/2015/06/chart"/>
        </c:ser>
        <c:ser>
          <c:idx val="1"/>
          <c:order val="1"/>
          <c:tx>
            <c:v>Highest</c:v>
          </c:tx>
          <c:spPr>
            <a:ln>
              <a:noFill/>
            </a:ln>
          </c:spPr>
          <c:marker>
            <c:symbol val="dash"/>
            <c:size val="20"/>
            <c:spPr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c:spPr>
          </c:marker>
          <c:val>
            <c:numRef>
              <c:f>Electricity!$H$5:$H$15</c:f>
              <c:numCache>
                <c:formatCode>0%</c:formatCode>
                <c:ptCount val="11"/>
                <c:pt idx="0">
                  <c:v>1.0</c:v>
                </c:pt>
                <c:pt idx="1">
                  <c:v>0.999569610354966</c:v>
                </c:pt>
                <c:pt idx="2">
                  <c:v>0.99911206213382</c:v>
                </c:pt>
                <c:pt idx="3">
                  <c:v>0.999327987553605</c:v>
                </c:pt>
                <c:pt idx="4">
                  <c:v>0.997229593774581</c:v>
                </c:pt>
                <c:pt idx="5">
                  <c:v>0.999959869710582</c:v>
                </c:pt>
                <c:pt idx="6">
                  <c:v>0.994641358417516</c:v>
                </c:pt>
                <c:pt idx="7">
                  <c:v>0.924603233648345</c:v>
                </c:pt>
                <c:pt idx="8">
                  <c:v>0.988412512295118</c:v>
                </c:pt>
                <c:pt idx="9">
                  <c:v>0.988603599930773</c:v>
                </c:pt>
                <c:pt idx="10">
                  <c:v>0.927429699178443</c:v>
                </c:pt>
              </c:numCache>
            </c:numRef>
          </c:val>
          <c:smooth val="0"/>
          <c:extLst xmlns:c16r2="http://schemas.microsoft.com/office/drawing/2015/06/chart"/>
        </c:ser>
        <c:ser>
          <c:idx val="2"/>
          <c:order val="2"/>
          <c:tx>
            <c:v>Lowest</c:v>
          </c:tx>
          <c:spPr>
            <a:ln>
              <a:noFill/>
            </a:ln>
          </c:spPr>
          <c:marker>
            <c:symbol val="dash"/>
            <c:size val="2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val>
            <c:numRef>
              <c:f>Electricity!$J$5:$J$15</c:f>
              <c:numCache>
                <c:formatCode>0%</c:formatCode>
                <c:ptCount val="11"/>
                <c:pt idx="0">
                  <c:v>0.990691751325517</c:v>
                </c:pt>
                <c:pt idx="1">
                  <c:v>0.996373030035561</c:v>
                </c:pt>
                <c:pt idx="2">
                  <c:v>0.989850509567954</c:v>
                </c:pt>
                <c:pt idx="3">
                  <c:v>0.969583138234415</c:v>
                </c:pt>
                <c:pt idx="4">
                  <c:v>0.860334058932935</c:v>
                </c:pt>
                <c:pt idx="5">
                  <c:v>0.809815211045305</c:v>
                </c:pt>
                <c:pt idx="6">
                  <c:v>0.496145864569698</c:v>
                </c:pt>
                <c:pt idx="7">
                  <c:v>0.541823422939433</c:v>
                </c:pt>
                <c:pt idx="8">
                  <c:v>0.193412051499202</c:v>
                </c:pt>
                <c:pt idx="9">
                  <c:v>0.167899792026189</c:v>
                </c:pt>
                <c:pt idx="10">
                  <c:v>0.0284445806251933</c:v>
                </c:pt>
              </c:numCache>
            </c:numRef>
          </c:val>
          <c:smooth val="0"/>
          <c:extLst xmlns:c16r2="http://schemas.microsoft.com/office/drawing/2015/06/chart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87325">
              <a:solidFill>
                <a:schemeClr val="accent5">
                  <a:lumMod val="20000"/>
                  <a:lumOff val="80000"/>
                </a:schemeClr>
              </a:solidFill>
            </a:ln>
          </c:spPr>
        </c:hiLowLines>
        <c:marker val="1"/>
        <c:smooth val="0"/>
        <c:axId val="2131932056"/>
        <c:axId val="2131929272"/>
      </c:lineChart>
      <c:catAx>
        <c:axId val="2131932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1929272"/>
        <c:crosses val="autoZero"/>
        <c:auto val="1"/>
        <c:lblAlgn val="ctr"/>
        <c:lblOffset val="100"/>
        <c:noMultiLvlLbl val="0"/>
      </c:catAx>
      <c:valAx>
        <c:axId val="2131929272"/>
        <c:scaling>
          <c:orientation val="minMax"/>
          <c:max val="1.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Access to electricity (% of population)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2131932056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.266429860329959"/>
          <c:y val="0.922985897949197"/>
          <c:w val="0.51820995031871"/>
          <c:h val="0.07411895144603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500">
          <a:solidFill>
            <a:schemeClr val="bg1"/>
          </a:solidFill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Percentage</a:t>
            </a:r>
            <a:r>
              <a:rPr lang="en-US" baseline="0"/>
              <a:t> point difference in vulnerable employment (men - women, 2016) 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Sheet4!$D$2</c:f>
              <c:strCache>
                <c:ptCount val="1"/>
                <c:pt idx="0">
                  <c:v>Difference</c:v>
                </c:pt>
              </c:strCache>
            </c:strRef>
          </c:tx>
          <c:invertIfNegative val="0"/>
          <c:dPt>
            <c:idx val="18"/>
            <c:invertIfNegative val="0"/>
            <c:bubble3D val="0"/>
            <c:spPr>
              <a:solidFill>
                <a:srgbClr val="FF6600"/>
              </a:solidFill>
            </c:spPr>
          </c:dPt>
          <c:cat>
            <c:strRef>
              <c:f>Sheet4!$A$3:$A$39</c:f>
              <c:strCache>
                <c:ptCount val="37"/>
                <c:pt idx="0">
                  <c:v>Tajikistan</c:v>
                </c:pt>
                <c:pt idx="1">
                  <c:v>Kyrgyzstan</c:v>
                </c:pt>
                <c:pt idx="2">
                  <c:v>Uzbekistan</c:v>
                </c:pt>
                <c:pt idx="3">
                  <c:v>New Zealand</c:v>
                </c:pt>
                <c:pt idx="4">
                  <c:v>Singapore</c:v>
                </c:pt>
                <c:pt idx="5">
                  <c:v>Australia</c:v>
                </c:pt>
                <c:pt idx="6">
                  <c:v>Turkmenistan</c:v>
                </c:pt>
                <c:pt idx="7">
                  <c:v>Korea, Republic of</c:v>
                </c:pt>
                <c:pt idx="8">
                  <c:v>Brunei Darussalam</c:v>
                </c:pt>
                <c:pt idx="9">
                  <c:v>Russian Federation</c:v>
                </c:pt>
                <c:pt idx="10">
                  <c:v>Kazakhstan</c:v>
                </c:pt>
                <c:pt idx="11">
                  <c:v>Japan</c:v>
                </c:pt>
                <c:pt idx="12">
                  <c:v>Georgia</c:v>
                </c:pt>
                <c:pt idx="13">
                  <c:v>Malaysia</c:v>
                </c:pt>
                <c:pt idx="14">
                  <c:v>Thailand</c:v>
                </c:pt>
                <c:pt idx="15">
                  <c:v>Fiji</c:v>
                </c:pt>
                <c:pt idx="16">
                  <c:v>India</c:v>
                </c:pt>
                <c:pt idx="17">
                  <c:v>China</c:v>
                </c:pt>
                <c:pt idx="18">
                  <c:v>Indonesia</c:v>
                </c:pt>
                <c:pt idx="19">
                  <c:v>Sri Lanka</c:v>
                </c:pt>
                <c:pt idx="20">
                  <c:v>Philippines</c:v>
                </c:pt>
                <c:pt idx="21">
                  <c:v>Tonga</c:v>
                </c:pt>
                <c:pt idx="22">
                  <c:v>Armenia</c:v>
                </c:pt>
                <c:pt idx="23">
                  <c:v>Azerbaijan</c:v>
                </c:pt>
                <c:pt idx="24">
                  <c:v>Myanmar</c:v>
                </c:pt>
                <c:pt idx="25">
                  <c:v>Iran, Islamic Republic of</c:v>
                </c:pt>
                <c:pt idx="26">
                  <c:v>Vanuatu</c:v>
                </c:pt>
                <c:pt idx="27">
                  <c:v>Cambodia</c:v>
                </c:pt>
                <c:pt idx="28">
                  <c:v>Lao People's Democratic Republic</c:v>
                </c:pt>
                <c:pt idx="29">
                  <c:v>Viet Nam</c:v>
                </c:pt>
                <c:pt idx="30">
                  <c:v>Papua New Guinea</c:v>
                </c:pt>
                <c:pt idx="31">
                  <c:v>Turkey</c:v>
                </c:pt>
                <c:pt idx="32">
                  <c:v>Afghanistan</c:v>
                </c:pt>
                <c:pt idx="33">
                  <c:v>Maldives</c:v>
                </c:pt>
                <c:pt idx="34">
                  <c:v>Pakistan</c:v>
                </c:pt>
                <c:pt idx="35">
                  <c:v>Nepal</c:v>
                </c:pt>
                <c:pt idx="36">
                  <c:v>Bhutan</c:v>
                </c:pt>
              </c:strCache>
            </c:strRef>
          </c:cat>
          <c:val>
            <c:numRef>
              <c:f>Sheet4!$D$3:$D$39</c:f>
              <c:numCache>
                <c:formatCode>0.0</c:formatCode>
                <c:ptCount val="37"/>
                <c:pt idx="0">
                  <c:v>-13.23184</c:v>
                </c:pt>
                <c:pt idx="1">
                  <c:v>-6.934170000000002</c:v>
                </c:pt>
                <c:pt idx="2">
                  <c:v>-6.27214</c:v>
                </c:pt>
                <c:pt idx="3">
                  <c:v>-5.812989999999995</c:v>
                </c:pt>
                <c:pt idx="4">
                  <c:v>-4.296234</c:v>
                </c:pt>
                <c:pt idx="5">
                  <c:v>-3.949456999999998</c:v>
                </c:pt>
                <c:pt idx="6">
                  <c:v>-2.82377</c:v>
                </c:pt>
                <c:pt idx="7">
                  <c:v>-2.627009999999998</c:v>
                </c:pt>
                <c:pt idx="8">
                  <c:v>-1.074914</c:v>
                </c:pt>
                <c:pt idx="9">
                  <c:v>-0.9342</c:v>
                </c:pt>
                <c:pt idx="10">
                  <c:v>-0.566890000000001</c:v>
                </c:pt>
                <c:pt idx="11">
                  <c:v>0.232671</c:v>
                </c:pt>
                <c:pt idx="12">
                  <c:v>1.559710000000003</c:v>
                </c:pt>
                <c:pt idx="13">
                  <c:v>2.115459999999997</c:v>
                </c:pt>
                <c:pt idx="14">
                  <c:v>3.210730000000005</c:v>
                </c:pt>
                <c:pt idx="15">
                  <c:v>3.321109999999997</c:v>
                </c:pt>
                <c:pt idx="16">
                  <c:v>3.796340000000001</c:v>
                </c:pt>
                <c:pt idx="17">
                  <c:v>3.9238</c:v>
                </c:pt>
                <c:pt idx="18">
                  <c:v>4.083760000000006</c:v>
                </c:pt>
                <c:pt idx="19">
                  <c:v>5.325799999999998</c:v>
                </c:pt>
                <c:pt idx="20">
                  <c:v>5.394699999999998</c:v>
                </c:pt>
                <c:pt idx="21">
                  <c:v>7.702369999999995</c:v>
                </c:pt>
                <c:pt idx="22">
                  <c:v>9.906760000000001</c:v>
                </c:pt>
                <c:pt idx="23">
                  <c:v>10.39247</c:v>
                </c:pt>
                <c:pt idx="24">
                  <c:v>10.44646</c:v>
                </c:pt>
                <c:pt idx="25">
                  <c:v>10.56102</c:v>
                </c:pt>
                <c:pt idx="26">
                  <c:v>10.68113</c:v>
                </c:pt>
                <c:pt idx="27">
                  <c:v>11.39605</c:v>
                </c:pt>
                <c:pt idx="28">
                  <c:v>12.18926</c:v>
                </c:pt>
                <c:pt idx="29">
                  <c:v>12.26727</c:v>
                </c:pt>
                <c:pt idx="30">
                  <c:v>12.66136000000001</c:v>
                </c:pt>
                <c:pt idx="31">
                  <c:v>13.4791</c:v>
                </c:pt>
                <c:pt idx="32">
                  <c:v>14.02396</c:v>
                </c:pt>
                <c:pt idx="33">
                  <c:v>14.93614</c:v>
                </c:pt>
                <c:pt idx="34">
                  <c:v>17.88384999999998</c:v>
                </c:pt>
                <c:pt idx="35">
                  <c:v>21.17431000000001</c:v>
                </c:pt>
                <c:pt idx="36">
                  <c:v>29.30438000000001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4830664"/>
        <c:axId val="2134833640"/>
      </c:barChart>
      <c:catAx>
        <c:axId val="2134830664"/>
        <c:scaling>
          <c:orientation val="minMax"/>
        </c:scaling>
        <c:delete val="0"/>
        <c:axPos val="b"/>
        <c:majorTickMark val="out"/>
        <c:minorTickMark val="none"/>
        <c:tickLblPos val="nextTo"/>
        <c:crossAx val="2134833640"/>
        <c:crosses val="autoZero"/>
        <c:auto val="1"/>
        <c:lblAlgn val="ctr"/>
        <c:lblOffset val="100"/>
        <c:noMultiLvlLbl val="0"/>
      </c:catAx>
      <c:valAx>
        <c:axId val="213483364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13483066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2DE1AA-0147-6442-89B9-FAB41D19221D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BEC8D5-54C6-DF4B-A002-1E1FFD98C343}">
      <dgm:prSet phldrT="[Text]"/>
      <dgm:spPr>
        <a:xfrm>
          <a:off x="353290" y="657"/>
          <a:ext cx="2462397" cy="1542819"/>
        </a:xfrm>
        <a:solidFill>
          <a:sysClr val="window" lastClr="FFFFFF">
            <a:lumMod val="85000"/>
          </a:sysClr>
        </a:solidFill>
        <a:ln w="25400">
          <a:solidFill>
            <a:srgbClr val="48BC97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 smtClean="0">
              <a:solidFill>
                <a:srgbClr val="392442"/>
              </a:solidFill>
              <a:latin typeface="Calibri"/>
              <a:ea typeface="+mn-ea"/>
              <a:cs typeface="+mn-cs"/>
            </a:rPr>
            <a:t>Outcome</a:t>
          </a:r>
          <a:endParaRPr lang="en-US" b="1" dirty="0">
            <a:solidFill>
              <a:srgbClr val="392442"/>
            </a:solidFill>
            <a:latin typeface="Calibri"/>
            <a:ea typeface="+mn-ea"/>
            <a:cs typeface="+mn-cs"/>
          </a:endParaRPr>
        </a:p>
      </dgm:t>
    </dgm:pt>
    <dgm:pt modelId="{01A4F8B9-0FC7-EA40-B0F0-B8B76A1187D4}" type="parTrans" cxnId="{0366EE98-0D70-F042-9291-17E56EDB0806}">
      <dgm:prSet/>
      <dgm:spPr/>
      <dgm:t>
        <a:bodyPr/>
        <a:lstStyle/>
        <a:p>
          <a:endParaRPr lang="en-US"/>
        </a:p>
      </dgm:t>
    </dgm:pt>
    <dgm:pt modelId="{B0A409BB-9689-5440-8585-B634D24F5150}" type="sibTrans" cxnId="{0366EE98-0D70-F042-9291-17E56EDB0806}">
      <dgm:prSet/>
      <dgm:spPr/>
      <dgm:t>
        <a:bodyPr/>
        <a:lstStyle/>
        <a:p>
          <a:endParaRPr lang="en-US"/>
        </a:p>
      </dgm:t>
    </dgm:pt>
    <dgm:pt modelId="{77C31BD3-486A-0241-AFBD-3C9E350AD84C}">
      <dgm:prSet phldrT="[Text]"/>
      <dgm:spPr>
        <a:xfrm>
          <a:off x="857109" y="1751919"/>
          <a:ext cx="1334027" cy="833767"/>
        </a:xfrm>
        <a:solidFill>
          <a:schemeClr val="bg1">
            <a:lumMod val="95000"/>
          </a:schemeClr>
        </a:solidFill>
        <a:ln w="25400" cap="flat" cmpd="sng" algn="ctr">
          <a:solidFill>
            <a:srgbClr val="48BC97"/>
          </a:solidFill>
          <a:prstDash val="solid"/>
        </a:ln>
        <a:effectLst/>
      </dgm:spPr>
      <dgm:t>
        <a:bodyPr/>
        <a:lstStyle/>
        <a:p>
          <a:r>
            <a:rPr lang="en-US" b="1" dirty="0" smtClean="0">
              <a:solidFill>
                <a:srgbClr val="392442"/>
              </a:solidFill>
              <a:latin typeface="Calibri"/>
              <a:ea typeface="+mn-ea"/>
              <a:cs typeface="+mn-cs"/>
            </a:rPr>
            <a:t>Income</a:t>
          </a:r>
          <a:endParaRPr lang="en-US" b="1" dirty="0">
            <a:solidFill>
              <a:srgbClr val="392442"/>
            </a:solidFill>
            <a:latin typeface="Calibri"/>
            <a:ea typeface="+mn-ea"/>
            <a:cs typeface="+mn-cs"/>
          </a:endParaRPr>
        </a:p>
      </dgm:t>
    </dgm:pt>
    <dgm:pt modelId="{D36C2B82-F631-5447-9520-CF1F5FD8ED8D}" type="parTrans" cxnId="{4207A3A8-D687-8E47-9A7D-3B9A7328523D}">
      <dgm:prSet/>
      <dgm:spPr>
        <a:xfrm>
          <a:off x="599530" y="1543477"/>
          <a:ext cx="257579" cy="625325"/>
        </a:xfrm>
        <a:noFill/>
        <a:ln w="25400" cap="flat" cmpd="sng" algn="ctr">
          <a:solidFill>
            <a:srgbClr val="48BC97"/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4CCA81E5-1B9C-EF40-80D5-CE6340EE5B02}" type="sibTrans" cxnId="{4207A3A8-D687-8E47-9A7D-3B9A7328523D}">
      <dgm:prSet/>
      <dgm:spPr/>
      <dgm:t>
        <a:bodyPr/>
        <a:lstStyle/>
        <a:p>
          <a:endParaRPr lang="en-US"/>
        </a:p>
      </dgm:t>
    </dgm:pt>
    <dgm:pt modelId="{2A3B7AAE-4448-C145-A231-4BBC1E1F6D1A}">
      <dgm:prSet phldrT="[Text]"/>
      <dgm:spPr>
        <a:xfrm>
          <a:off x="845770" y="2794128"/>
          <a:ext cx="1334027" cy="83376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8BC97"/>
          </a:solidFill>
          <a:prstDash val="solid"/>
        </a:ln>
        <a:effectLst/>
      </dgm:spPr>
      <dgm:t>
        <a:bodyPr/>
        <a:lstStyle/>
        <a:p>
          <a:r>
            <a:rPr lang="en-US" b="1" dirty="0" smtClean="0">
              <a:solidFill>
                <a:srgbClr val="392442"/>
              </a:solidFill>
              <a:latin typeface="Calibri"/>
              <a:ea typeface="+mn-ea"/>
              <a:cs typeface="+mn-cs"/>
            </a:rPr>
            <a:t>Wealth</a:t>
          </a:r>
          <a:endParaRPr lang="en-US" b="1" dirty="0">
            <a:solidFill>
              <a:srgbClr val="392442"/>
            </a:solidFill>
            <a:latin typeface="Calibri"/>
            <a:ea typeface="+mn-ea"/>
            <a:cs typeface="+mn-cs"/>
          </a:endParaRPr>
        </a:p>
      </dgm:t>
    </dgm:pt>
    <dgm:pt modelId="{8B2D2945-719A-3040-8026-BCFDF6754692}" type="parTrans" cxnId="{3E42D572-AF57-DA4A-8723-17EC8DB7225D}">
      <dgm:prSet/>
      <dgm:spPr>
        <a:xfrm>
          <a:off x="599530" y="1543477"/>
          <a:ext cx="246239" cy="1667534"/>
        </a:xfrm>
        <a:noFill/>
        <a:ln w="25400" cap="flat" cmpd="sng" algn="ctr">
          <a:solidFill>
            <a:srgbClr val="48BC97"/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6742C8FE-5ED3-F340-AF1E-C3945FFEDD7C}" type="sibTrans" cxnId="{3E42D572-AF57-DA4A-8723-17EC8DB7225D}">
      <dgm:prSet/>
      <dgm:spPr/>
      <dgm:t>
        <a:bodyPr/>
        <a:lstStyle/>
        <a:p>
          <a:endParaRPr lang="en-US"/>
        </a:p>
      </dgm:t>
    </dgm:pt>
    <dgm:pt modelId="{02CADE1B-5011-5B49-82AF-B0459025F432}">
      <dgm:prSet phldrT="[Text]"/>
      <dgm:spPr>
        <a:xfrm>
          <a:off x="3232572" y="657"/>
          <a:ext cx="2462397" cy="1544320"/>
        </a:xfrm>
        <a:solidFill>
          <a:sysClr val="window" lastClr="FFFFFF">
            <a:lumMod val="85000"/>
          </a:sysClr>
        </a:solidFill>
        <a:ln w="25400">
          <a:solidFill>
            <a:srgbClr val="48BC97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 smtClean="0">
              <a:solidFill>
                <a:srgbClr val="392442"/>
              </a:solidFill>
              <a:latin typeface="Calibri"/>
              <a:ea typeface="+mn-ea"/>
              <a:cs typeface="+mn-cs"/>
            </a:rPr>
            <a:t>Opportunities</a:t>
          </a:r>
          <a:endParaRPr lang="en-US" b="1" dirty="0">
            <a:solidFill>
              <a:srgbClr val="392442"/>
            </a:solidFill>
            <a:latin typeface="Calibri"/>
            <a:ea typeface="+mn-ea"/>
            <a:cs typeface="+mn-cs"/>
          </a:endParaRPr>
        </a:p>
      </dgm:t>
    </dgm:pt>
    <dgm:pt modelId="{68477045-C579-5646-A080-8B303DCF5AB7}" type="parTrans" cxnId="{053F8981-7480-AC4E-990C-D8EFC84357EA}">
      <dgm:prSet/>
      <dgm:spPr/>
      <dgm:t>
        <a:bodyPr/>
        <a:lstStyle/>
        <a:p>
          <a:endParaRPr lang="en-US"/>
        </a:p>
      </dgm:t>
    </dgm:pt>
    <dgm:pt modelId="{F8AE9155-2D71-A74E-81A6-57003B5CCD46}" type="sibTrans" cxnId="{053F8981-7480-AC4E-990C-D8EFC84357EA}">
      <dgm:prSet/>
      <dgm:spPr/>
      <dgm:t>
        <a:bodyPr/>
        <a:lstStyle/>
        <a:p>
          <a:endParaRPr lang="en-US"/>
        </a:p>
      </dgm:t>
    </dgm:pt>
    <dgm:pt modelId="{0DE1C7DC-54A3-894A-89A0-AF73CFC2CCD6}">
      <dgm:prSet phldrT="[Text]"/>
      <dgm:spPr>
        <a:xfrm>
          <a:off x="3725051" y="1753419"/>
          <a:ext cx="1334027" cy="833767"/>
        </a:xfrm>
        <a:solidFill>
          <a:schemeClr val="bg1">
            <a:lumMod val="95000"/>
            <a:alpha val="90000"/>
          </a:schemeClr>
        </a:solidFill>
        <a:ln w="25400" cap="flat" cmpd="sng" algn="ctr">
          <a:solidFill>
            <a:srgbClr val="48BC97"/>
          </a:solidFill>
          <a:prstDash val="solid"/>
        </a:ln>
        <a:effectLst/>
      </dgm:spPr>
      <dgm:t>
        <a:bodyPr/>
        <a:lstStyle/>
        <a:p>
          <a:r>
            <a:rPr lang="en-US" b="1" dirty="0" smtClean="0">
              <a:solidFill>
                <a:srgbClr val="392442"/>
              </a:solidFill>
              <a:latin typeface="Calibri"/>
              <a:ea typeface="+mn-ea"/>
              <a:cs typeface="+mn-cs"/>
            </a:rPr>
            <a:t>Health</a:t>
          </a:r>
          <a:endParaRPr lang="en-US" b="1" dirty="0">
            <a:solidFill>
              <a:srgbClr val="392442"/>
            </a:solidFill>
            <a:latin typeface="Calibri"/>
            <a:ea typeface="+mn-ea"/>
            <a:cs typeface="+mn-cs"/>
          </a:endParaRPr>
        </a:p>
      </dgm:t>
    </dgm:pt>
    <dgm:pt modelId="{16B5A6F8-9A0C-0148-A8C4-FA49100D37D6}" type="parTrans" cxnId="{395205FD-F373-D94D-A4BF-E89215EA38ED}">
      <dgm:prSet/>
      <dgm:spPr>
        <a:xfrm>
          <a:off x="3478812" y="1544978"/>
          <a:ext cx="246239" cy="625325"/>
        </a:xfrm>
        <a:noFill/>
        <a:ln w="25400" cap="flat" cmpd="sng" algn="ctr">
          <a:solidFill>
            <a:srgbClr val="48BC97"/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0E978142-DEFA-4D49-99BB-62AEBA0D0A86}" type="sibTrans" cxnId="{395205FD-F373-D94D-A4BF-E89215EA38ED}">
      <dgm:prSet/>
      <dgm:spPr/>
      <dgm:t>
        <a:bodyPr/>
        <a:lstStyle/>
        <a:p>
          <a:endParaRPr lang="en-US"/>
        </a:p>
      </dgm:t>
    </dgm:pt>
    <dgm:pt modelId="{FE67A49F-7865-0940-AC5A-0B6B94BB5970}">
      <dgm:prSet phldrT="[Text]"/>
      <dgm:spPr>
        <a:xfrm>
          <a:off x="3725051" y="2795628"/>
          <a:ext cx="1334027" cy="833767"/>
        </a:xfrm>
        <a:solidFill>
          <a:sysClr val="window" lastClr="FFFFFF">
            <a:lumMod val="95000"/>
            <a:alpha val="90000"/>
          </a:sysClr>
        </a:solidFill>
        <a:ln w="25400" cap="flat" cmpd="sng" algn="ctr">
          <a:solidFill>
            <a:srgbClr val="48BC97"/>
          </a:solidFill>
          <a:prstDash val="solid"/>
        </a:ln>
        <a:effectLst/>
      </dgm:spPr>
      <dgm:t>
        <a:bodyPr/>
        <a:lstStyle/>
        <a:p>
          <a:r>
            <a:rPr lang="en-US" b="1" dirty="0" smtClean="0">
              <a:solidFill>
                <a:srgbClr val="392442"/>
              </a:solidFill>
              <a:latin typeface="Calibri"/>
              <a:ea typeface="+mn-ea"/>
              <a:cs typeface="+mn-cs"/>
            </a:rPr>
            <a:t>Education</a:t>
          </a:r>
          <a:endParaRPr lang="en-US" b="1" dirty="0">
            <a:solidFill>
              <a:srgbClr val="392442"/>
            </a:solidFill>
            <a:latin typeface="Calibri"/>
            <a:ea typeface="+mn-ea"/>
            <a:cs typeface="+mn-cs"/>
          </a:endParaRPr>
        </a:p>
      </dgm:t>
    </dgm:pt>
    <dgm:pt modelId="{E7D73EC3-08B7-384E-B81F-331E92D3D35A}" type="parTrans" cxnId="{54AF0A16-DA51-C744-901C-E297B9F9DEAD}">
      <dgm:prSet/>
      <dgm:spPr>
        <a:xfrm>
          <a:off x="3478812" y="1544978"/>
          <a:ext cx="246239" cy="1667534"/>
        </a:xfrm>
        <a:noFill/>
        <a:ln w="25400" cap="flat" cmpd="sng" algn="ctr">
          <a:solidFill>
            <a:srgbClr val="48BC97"/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EF556B19-C013-B249-B73B-88ABA2ECEBE4}" type="sibTrans" cxnId="{54AF0A16-DA51-C744-901C-E297B9F9DEAD}">
      <dgm:prSet/>
      <dgm:spPr/>
      <dgm:t>
        <a:bodyPr/>
        <a:lstStyle/>
        <a:p>
          <a:endParaRPr lang="en-US"/>
        </a:p>
      </dgm:t>
    </dgm:pt>
    <dgm:pt modelId="{D94A9A40-2CCE-0541-9456-6F222993150F}">
      <dgm:prSet/>
      <dgm:spPr>
        <a:xfrm>
          <a:off x="6111853" y="657"/>
          <a:ext cx="2451592" cy="1540718"/>
        </a:xfrm>
        <a:solidFill>
          <a:sysClr val="window" lastClr="FFFFFF">
            <a:lumMod val="85000"/>
          </a:sysClr>
        </a:solidFill>
        <a:ln w="25400">
          <a:solidFill>
            <a:srgbClr val="48BC97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 smtClean="0">
              <a:solidFill>
                <a:srgbClr val="392442"/>
              </a:solidFill>
              <a:latin typeface="Calibri"/>
              <a:ea typeface="+mn-ea"/>
              <a:cs typeface="+mn-cs"/>
            </a:rPr>
            <a:t>Population Groups</a:t>
          </a:r>
          <a:endParaRPr lang="en-US" b="1" dirty="0">
            <a:solidFill>
              <a:srgbClr val="392442"/>
            </a:solidFill>
            <a:latin typeface="Calibri"/>
            <a:ea typeface="+mn-ea"/>
            <a:cs typeface="+mn-cs"/>
          </a:endParaRPr>
        </a:p>
      </dgm:t>
    </dgm:pt>
    <dgm:pt modelId="{6E3B9A84-8E37-5949-8BBD-6BE1CDD2EC8A}" type="parTrans" cxnId="{DFB1F0D0-8B35-164C-9CD5-F66FA0892A42}">
      <dgm:prSet/>
      <dgm:spPr/>
      <dgm:t>
        <a:bodyPr/>
        <a:lstStyle/>
        <a:p>
          <a:endParaRPr lang="en-US"/>
        </a:p>
      </dgm:t>
    </dgm:pt>
    <dgm:pt modelId="{CF273B93-2AF9-8D48-94AF-0E6921E6931C}" type="sibTrans" cxnId="{DFB1F0D0-8B35-164C-9CD5-F66FA0892A42}">
      <dgm:prSet/>
      <dgm:spPr/>
      <dgm:t>
        <a:bodyPr/>
        <a:lstStyle/>
        <a:p>
          <a:endParaRPr lang="en-US"/>
        </a:p>
      </dgm:t>
    </dgm:pt>
    <dgm:pt modelId="{12DC785A-1192-D845-9B9B-ED9759533EC0}">
      <dgm:prSet/>
      <dgm:spPr>
        <a:xfrm>
          <a:off x="6602172" y="1749818"/>
          <a:ext cx="1334027" cy="833767"/>
        </a:xfrm>
        <a:solidFill>
          <a:schemeClr val="bg1">
            <a:lumMod val="95000"/>
            <a:alpha val="90000"/>
          </a:schemeClr>
        </a:solidFill>
        <a:ln w="25400" cap="flat" cmpd="sng" algn="ctr">
          <a:solidFill>
            <a:srgbClr val="48BC97"/>
          </a:solidFill>
          <a:prstDash val="solid"/>
        </a:ln>
        <a:effectLst/>
      </dgm:spPr>
      <dgm:t>
        <a:bodyPr/>
        <a:lstStyle/>
        <a:p>
          <a:r>
            <a:rPr lang="en-US" b="1" dirty="0" smtClean="0">
              <a:solidFill>
                <a:srgbClr val="392442"/>
              </a:solidFill>
              <a:latin typeface="Calibri"/>
              <a:ea typeface="+mn-ea"/>
              <a:cs typeface="+mn-cs"/>
            </a:rPr>
            <a:t>Women/ Men</a:t>
          </a:r>
          <a:endParaRPr lang="en-US" b="1" dirty="0">
            <a:solidFill>
              <a:srgbClr val="392442"/>
            </a:solidFill>
            <a:latin typeface="Calibri"/>
            <a:ea typeface="+mn-ea"/>
            <a:cs typeface="+mn-cs"/>
          </a:endParaRPr>
        </a:p>
      </dgm:t>
    </dgm:pt>
    <dgm:pt modelId="{4D2D38FF-D167-CE47-92E7-4A8B87956D21}" type="parTrans" cxnId="{C6D27387-4D2D-2541-BF48-68BA6EFCCDD0}">
      <dgm:prSet/>
      <dgm:spPr>
        <a:xfrm>
          <a:off x="6357013" y="1541376"/>
          <a:ext cx="245159" cy="625325"/>
        </a:xfrm>
        <a:noFill/>
        <a:ln w="25400" cap="flat" cmpd="sng" algn="ctr">
          <a:solidFill>
            <a:srgbClr val="48BC97"/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3B39ABE2-8CB2-0649-A4E8-61C26F62B223}" type="sibTrans" cxnId="{C6D27387-4D2D-2541-BF48-68BA6EFCCDD0}">
      <dgm:prSet/>
      <dgm:spPr/>
      <dgm:t>
        <a:bodyPr/>
        <a:lstStyle/>
        <a:p>
          <a:endParaRPr lang="en-US"/>
        </a:p>
      </dgm:t>
    </dgm:pt>
    <dgm:pt modelId="{9A60EE9C-B3DA-2444-B57C-899A97595842}">
      <dgm:prSet/>
      <dgm:spPr>
        <a:xfrm>
          <a:off x="6602172" y="2792027"/>
          <a:ext cx="1334027" cy="83376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8BC97"/>
          </a:solidFill>
          <a:prstDash val="solid"/>
        </a:ln>
        <a:effectLst/>
      </dgm:spPr>
      <dgm:t>
        <a:bodyPr/>
        <a:lstStyle/>
        <a:p>
          <a:r>
            <a:rPr lang="en-US" b="1" dirty="0" smtClean="0">
              <a:solidFill>
                <a:srgbClr val="392442"/>
              </a:solidFill>
              <a:latin typeface="Calibri"/>
              <a:ea typeface="+mn-ea"/>
              <a:cs typeface="+mn-cs"/>
            </a:rPr>
            <a:t>Rural/ Urban</a:t>
          </a:r>
          <a:endParaRPr lang="en-US" b="1" dirty="0">
            <a:solidFill>
              <a:srgbClr val="392442"/>
            </a:solidFill>
            <a:latin typeface="Calibri"/>
            <a:ea typeface="+mn-ea"/>
            <a:cs typeface="+mn-cs"/>
          </a:endParaRPr>
        </a:p>
      </dgm:t>
    </dgm:pt>
    <dgm:pt modelId="{C2518996-2310-4046-86D7-C877E03BF860}" type="parTrans" cxnId="{141A15A8-0623-FC43-891E-87E6BAF8143E}">
      <dgm:prSet/>
      <dgm:spPr>
        <a:xfrm>
          <a:off x="6357013" y="1541376"/>
          <a:ext cx="245159" cy="1667534"/>
        </a:xfrm>
        <a:noFill/>
        <a:ln w="25400" cap="flat" cmpd="sng" algn="ctr">
          <a:solidFill>
            <a:srgbClr val="48BC97"/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7040A82-41C8-2B4C-8F7B-6021C738B957}" type="sibTrans" cxnId="{141A15A8-0623-FC43-891E-87E6BAF8143E}">
      <dgm:prSet/>
      <dgm:spPr/>
      <dgm:t>
        <a:bodyPr/>
        <a:lstStyle/>
        <a:p>
          <a:endParaRPr lang="en-US"/>
        </a:p>
      </dgm:t>
    </dgm:pt>
    <dgm:pt modelId="{6EB2F445-4FCF-0C4E-8321-42D4F3A1C4F6}">
      <dgm:prSet/>
      <dgm:spPr>
        <a:xfrm>
          <a:off x="3725051" y="3837837"/>
          <a:ext cx="1334027" cy="83376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8BC97"/>
          </a:solidFill>
          <a:prstDash val="solid"/>
        </a:ln>
        <a:effectLst/>
      </dgm:spPr>
      <dgm:t>
        <a:bodyPr/>
        <a:lstStyle/>
        <a:p>
          <a:r>
            <a:rPr lang="en-US" b="1" dirty="0" smtClean="0">
              <a:solidFill>
                <a:srgbClr val="392442"/>
              </a:solidFill>
              <a:latin typeface="Calibri"/>
              <a:ea typeface="+mn-ea"/>
              <a:cs typeface="+mn-cs"/>
            </a:rPr>
            <a:t>Water, Sanitation, Energy</a:t>
          </a:r>
          <a:endParaRPr lang="en-US" b="1" dirty="0">
            <a:solidFill>
              <a:srgbClr val="392442"/>
            </a:solidFill>
            <a:latin typeface="Calibri"/>
            <a:ea typeface="+mn-ea"/>
            <a:cs typeface="+mn-cs"/>
          </a:endParaRPr>
        </a:p>
      </dgm:t>
    </dgm:pt>
    <dgm:pt modelId="{FA436FDE-4CB2-3748-B507-65581B2013B2}" type="parTrans" cxnId="{4E6887A8-96EE-3D43-A5EA-CF0501C091E7}">
      <dgm:prSet/>
      <dgm:spPr>
        <a:xfrm>
          <a:off x="3478812" y="1544978"/>
          <a:ext cx="246239" cy="2709743"/>
        </a:xfrm>
        <a:noFill/>
        <a:ln w="25400" cap="flat" cmpd="sng" algn="ctr">
          <a:solidFill>
            <a:srgbClr val="48BC97"/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2AC7908C-E5A7-4D41-B374-0AC1FBE15920}" type="sibTrans" cxnId="{4E6887A8-96EE-3D43-A5EA-CF0501C091E7}">
      <dgm:prSet/>
      <dgm:spPr/>
      <dgm:t>
        <a:bodyPr/>
        <a:lstStyle/>
        <a:p>
          <a:endParaRPr lang="en-US"/>
        </a:p>
      </dgm:t>
    </dgm:pt>
    <dgm:pt modelId="{8598BF2D-0957-4748-95EC-60BE3DC65DBF}">
      <dgm:prSet/>
      <dgm:spPr>
        <a:xfrm>
          <a:off x="3725051" y="3837837"/>
          <a:ext cx="1334027" cy="83376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8BC97"/>
          </a:solidFill>
          <a:prstDash val="solid"/>
        </a:ln>
        <a:effectLst/>
      </dgm:spPr>
      <dgm:t>
        <a:bodyPr/>
        <a:lstStyle/>
        <a:p>
          <a:r>
            <a:rPr lang="en-US" b="1" dirty="0" smtClean="0">
              <a:solidFill>
                <a:srgbClr val="392442"/>
              </a:solidFill>
              <a:latin typeface="Calibri"/>
              <a:ea typeface="+mn-ea"/>
              <a:cs typeface="+mn-cs"/>
            </a:rPr>
            <a:t>Employment</a:t>
          </a:r>
          <a:endParaRPr lang="en-US" b="1" dirty="0">
            <a:solidFill>
              <a:srgbClr val="392442"/>
            </a:solidFill>
            <a:latin typeface="Calibri"/>
            <a:ea typeface="+mn-ea"/>
            <a:cs typeface="+mn-cs"/>
          </a:endParaRPr>
        </a:p>
      </dgm:t>
    </dgm:pt>
    <dgm:pt modelId="{1A3EFFA9-8809-4105-951C-11D7DB5B7020}" type="parTrans" cxnId="{CC4995CA-637A-42F9-BFCD-9DF9EDD6FDBB}">
      <dgm:prSet/>
      <dgm:spPr/>
      <dgm:t>
        <a:bodyPr/>
        <a:lstStyle/>
        <a:p>
          <a:endParaRPr lang="en-US"/>
        </a:p>
      </dgm:t>
    </dgm:pt>
    <dgm:pt modelId="{3538F75A-8CA6-4352-BCEA-418B398410F2}" type="sibTrans" cxnId="{CC4995CA-637A-42F9-BFCD-9DF9EDD6FDBB}">
      <dgm:prSet/>
      <dgm:spPr/>
      <dgm:t>
        <a:bodyPr/>
        <a:lstStyle/>
        <a:p>
          <a:endParaRPr lang="en-US"/>
        </a:p>
      </dgm:t>
    </dgm:pt>
    <dgm:pt modelId="{2BD2E20B-2D35-4DF5-A799-9A917F969A55}">
      <dgm:prSet/>
      <dgm:spPr>
        <a:xfrm>
          <a:off x="6602172" y="2792027"/>
          <a:ext cx="1334027" cy="83376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8BC97"/>
          </a:solidFill>
          <a:prstDash val="solid"/>
        </a:ln>
        <a:effectLst/>
      </dgm:spPr>
      <dgm:t>
        <a:bodyPr/>
        <a:lstStyle/>
        <a:p>
          <a:r>
            <a:rPr lang="en-US" b="1" dirty="0" smtClean="0">
              <a:solidFill>
                <a:srgbClr val="392442"/>
              </a:solidFill>
              <a:latin typeface="Calibri"/>
              <a:ea typeface="+mn-ea"/>
              <a:cs typeface="+mn-cs"/>
            </a:rPr>
            <a:t>Ethnicity/ Religion</a:t>
          </a:r>
          <a:endParaRPr lang="en-US" b="1" dirty="0">
            <a:solidFill>
              <a:srgbClr val="392442"/>
            </a:solidFill>
            <a:latin typeface="Calibri"/>
            <a:ea typeface="+mn-ea"/>
            <a:cs typeface="+mn-cs"/>
          </a:endParaRPr>
        </a:p>
      </dgm:t>
    </dgm:pt>
    <dgm:pt modelId="{F4D5A6D3-0447-47CD-9334-B672CB0E3FBB}" type="parTrans" cxnId="{214FBBC8-4B60-420C-8045-0AA0D36E3B0D}">
      <dgm:prSet/>
      <dgm:spPr/>
      <dgm:t>
        <a:bodyPr/>
        <a:lstStyle/>
        <a:p>
          <a:endParaRPr lang="en-US"/>
        </a:p>
      </dgm:t>
    </dgm:pt>
    <dgm:pt modelId="{C18BA900-9A45-437A-9494-964EBE2C3648}" type="sibTrans" cxnId="{214FBBC8-4B60-420C-8045-0AA0D36E3B0D}">
      <dgm:prSet/>
      <dgm:spPr/>
      <dgm:t>
        <a:bodyPr/>
        <a:lstStyle/>
        <a:p>
          <a:endParaRPr lang="en-US"/>
        </a:p>
      </dgm:t>
    </dgm:pt>
    <dgm:pt modelId="{F885121D-DAE5-EC41-9B38-1FE188FDB327}" type="pres">
      <dgm:prSet presAssocID="{062DE1AA-0147-6442-89B9-FAB41D19221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F74F671-427F-D148-9187-000EA6874680}" type="pres">
      <dgm:prSet presAssocID="{4ABEC8D5-54C6-DF4B-A002-1E1FFD98C343}" presName="root" presStyleCnt="0"/>
      <dgm:spPr/>
    </dgm:pt>
    <dgm:pt modelId="{309DE34B-AC74-AD4D-AF64-E26A5B5F6876}" type="pres">
      <dgm:prSet presAssocID="{4ABEC8D5-54C6-DF4B-A002-1E1FFD98C343}" presName="rootComposite" presStyleCnt="0"/>
      <dgm:spPr/>
    </dgm:pt>
    <dgm:pt modelId="{7E41C73C-7F0E-F941-94C7-07BD3471796E}" type="pres">
      <dgm:prSet presAssocID="{4ABEC8D5-54C6-DF4B-A002-1E1FFD98C343}" presName="rootText" presStyleLbl="node1" presStyleIdx="0" presStyleCnt="3" custScaleX="147667" custScaleY="18504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DBA1284B-105E-6842-8134-4A8D09DA8C63}" type="pres">
      <dgm:prSet presAssocID="{4ABEC8D5-54C6-DF4B-A002-1E1FFD98C343}" presName="rootConnector" presStyleLbl="node1" presStyleIdx="0" presStyleCnt="3"/>
      <dgm:spPr/>
      <dgm:t>
        <a:bodyPr/>
        <a:lstStyle/>
        <a:p>
          <a:endParaRPr lang="en-US"/>
        </a:p>
      </dgm:t>
    </dgm:pt>
    <dgm:pt modelId="{B5311BF0-C97F-D549-8D5B-C05FAB55B578}" type="pres">
      <dgm:prSet presAssocID="{4ABEC8D5-54C6-DF4B-A002-1E1FFD98C343}" presName="childShape" presStyleCnt="0"/>
      <dgm:spPr/>
    </dgm:pt>
    <dgm:pt modelId="{0BE53D31-9DE9-4E49-AEAA-2CF6B98FCEF0}" type="pres">
      <dgm:prSet presAssocID="{D36C2B82-F631-5447-9520-CF1F5FD8ED8D}" presName="Name13" presStyleLbl="parChTrans1D2" presStyleIdx="0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5325"/>
              </a:lnTo>
              <a:lnTo>
                <a:pt x="257579" y="625325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B15DCAE9-5352-304F-905D-F64336BC3EB0}" type="pres">
      <dgm:prSet presAssocID="{77C31BD3-486A-0241-AFBD-3C9E350AD84C}" presName="childText" presStyleLbl="bgAcc1" presStyleIdx="0" presStyleCnt="9" custLinFactNeighborX="85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80E6F654-CFE4-8A46-9A78-434C03CACDEC}" type="pres">
      <dgm:prSet presAssocID="{8B2D2945-719A-3040-8026-BCFDF6754692}" presName="Name13" presStyleLbl="parChTrans1D2" presStyleIdx="1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7534"/>
              </a:lnTo>
              <a:lnTo>
                <a:pt x="246239" y="1667534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6A7160E4-6841-D94B-A63C-38557B7E2F65}" type="pres">
      <dgm:prSet presAssocID="{2A3B7AAE-4448-C145-A231-4BBC1E1F6D1A}" presName="childText" presStyleLbl="bgAcc1" presStyleIdx="1" presStyleCnt="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3F4655B0-D52D-BB44-BDEE-169C668E238E}" type="pres">
      <dgm:prSet presAssocID="{02CADE1B-5011-5B49-82AF-B0459025F432}" presName="root" presStyleCnt="0"/>
      <dgm:spPr/>
    </dgm:pt>
    <dgm:pt modelId="{B70BA405-3D50-EF4B-AD81-6DEA27F3B258}" type="pres">
      <dgm:prSet presAssocID="{02CADE1B-5011-5B49-82AF-B0459025F432}" presName="rootComposite" presStyleCnt="0"/>
      <dgm:spPr/>
    </dgm:pt>
    <dgm:pt modelId="{1B3A1651-45CB-3449-AF31-E4FF09052BD6}" type="pres">
      <dgm:prSet presAssocID="{02CADE1B-5011-5B49-82AF-B0459025F432}" presName="rootText" presStyleLbl="node1" presStyleIdx="1" presStyleCnt="3" custScaleX="147667" custScaleY="18522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F1C7FBC-DFEB-BB46-B889-AA7241521A6C}" type="pres">
      <dgm:prSet presAssocID="{02CADE1B-5011-5B49-82AF-B0459025F432}" presName="rootConnector" presStyleLbl="node1" presStyleIdx="1" presStyleCnt="3"/>
      <dgm:spPr/>
      <dgm:t>
        <a:bodyPr/>
        <a:lstStyle/>
        <a:p>
          <a:endParaRPr lang="en-US"/>
        </a:p>
      </dgm:t>
    </dgm:pt>
    <dgm:pt modelId="{D2F18A2C-B038-1A4B-8273-9C6E74ABDB16}" type="pres">
      <dgm:prSet presAssocID="{02CADE1B-5011-5B49-82AF-B0459025F432}" presName="childShape" presStyleCnt="0"/>
      <dgm:spPr/>
    </dgm:pt>
    <dgm:pt modelId="{1DE7D4CF-3538-0C45-BA44-EDCB1CE2FBDA}" type="pres">
      <dgm:prSet presAssocID="{16B5A6F8-9A0C-0148-A8C4-FA49100D37D6}" presName="Name13" presStyleLbl="parChTrans1D2" presStyleIdx="2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5325"/>
              </a:lnTo>
              <a:lnTo>
                <a:pt x="246239" y="625325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C5850954-F0FE-4748-9D87-63BF80720C5A}" type="pres">
      <dgm:prSet presAssocID="{0DE1C7DC-54A3-894A-89A0-AF73CFC2CCD6}" presName="childText" presStyleLbl="bgAcc1" presStyleIdx="2" presStyleCnt="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E005033-8DAB-674B-B44D-A4B4FDEDBAAD}" type="pres">
      <dgm:prSet presAssocID="{E7D73EC3-08B7-384E-B81F-331E92D3D35A}" presName="Name13" presStyleLbl="parChTrans1D2" presStyleIdx="3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7534"/>
              </a:lnTo>
              <a:lnTo>
                <a:pt x="246239" y="1667534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7BB558A7-1830-004A-99FF-61AF8C1CD87D}" type="pres">
      <dgm:prSet presAssocID="{FE67A49F-7865-0940-AC5A-0B6B94BB5970}" presName="childText" presStyleLbl="bgAcc1" presStyleIdx="3" presStyleCnt="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D3C9721F-03CA-7D4B-B829-D7B9D5C6C3E1}" type="pres">
      <dgm:prSet presAssocID="{FA436FDE-4CB2-3748-B507-65581B2013B2}" presName="Name13" presStyleLbl="parChTrans1D2" presStyleIdx="4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9743"/>
              </a:lnTo>
              <a:lnTo>
                <a:pt x="246239" y="2709743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242C15D7-03D0-2440-93BB-51E4966C119B}" type="pres">
      <dgm:prSet presAssocID="{6EB2F445-4FCF-0C4E-8321-42D4F3A1C4F6}" presName="childText" presStyleLbl="bgAcc1" presStyleIdx="4" presStyleCnt="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90FB5538-9648-404D-B792-47EE81EFED4D}" type="pres">
      <dgm:prSet presAssocID="{1A3EFFA9-8809-4105-951C-11D7DB5B7020}" presName="Name13" presStyleLbl="parChTrans1D2" presStyleIdx="5" presStyleCnt="9"/>
      <dgm:spPr/>
      <dgm:t>
        <a:bodyPr/>
        <a:lstStyle/>
        <a:p>
          <a:endParaRPr lang="en-US"/>
        </a:p>
      </dgm:t>
    </dgm:pt>
    <dgm:pt modelId="{F1BE0225-F802-41DF-9A25-2C752D57E2E3}" type="pres">
      <dgm:prSet presAssocID="{8598BF2D-0957-4748-95EC-60BE3DC65DBF}" presName="childText" presStyleLbl="bgAcc1" presStyleIdx="5" presStyleCnt="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9D5BD014-4C50-6B4D-AFF9-8879D008541E}" type="pres">
      <dgm:prSet presAssocID="{D94A9A40-2CCE-0541-9456-6F222993150F}" presName="root" presStyleCnt="0"/>
      <dgm:spPr/>
    </dgm:pt>
    <dgm:pt modelId="{0848F72F-23B4-E045-918B-566AD7FB670C}" type="pres">
      <dgm:prSet presAssocID="{D94A9A40-2CCE-0541-9456-6F222993150F}" presName="rootComposite" presStyleCnt="0"/>
      <dgm:spPr/>
    </dgm:pt>
    <dgm:pt modelId="{47A82F25-DA4B-1E43-B5A8-637C52583043}" type="pres">
      <dgm:prSet presAssocID="{D94A9A40-2CCE-0541-9456-6F222993150F}" presName="rootText" presStyleLbl="node1" presStyleIdx="2" presStyleCnt="3" custScaleX="147019" custScaleY="184790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3008E01C-0692-0F47-A8E8-4745454512B2}" type="pres">
      <dgm:prSet presAssocID="{D94A9A40-2CCE-0541-9456-6F222993150F}" presName="rootConnector" presStyleLbl="node1" presStyleIdx="2" presStyleCnt="3"/>
      <dgm:spPr/>
      <dgm:t>
        <a:bodyPr/>
        <a:lstStyle/>
        <a:p>
          <a:endParaRPr lang="en-US"/>
        </a:p>
      </dgm:t>
    </dgm:pt>
    <dgm:pt modelId="{288DDF36-49B0-1D46-9122-6730F68D4EFD}" type="pres">
      <dgm:prSet presAssocID="{D94A9A40-2CCE-0541-9456-6F222993150F}" presName="childShape" presStyleCnt="0"/>
      <dgm:spPr/>
    </dgm:pt>
    <dgm:pt modelId="{57ECE063-1676-264A-90F2-5EA0DAF64E6C}" type="pres">
      <dgm:prSet presAssocID="{4D2D38FF-D167-CE47-92E7-4A8B87956D21}" presName="Name13" presStyleLbl="parChTrans1D2" presStyleIdx="6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5325"/>
              </a:lnTo>
              <a:lnTo>
                <a:pt x="245159" y="625325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0F993537-4401-A44F-8BF2-625030280FF6}" type="pres">
      <dgm:prSet presAssocID="{12DC785A-1192-D845-9B9B-ED9759533EC0}" presName="childText" presStyleLbl="bgAcc1" presStyleIdx="6" presStyleCnt="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82489310-A519-6F4E-9166-988AF4829A2A}" type="pres">
      <dgm:prSet presAssocID="{C2518996-2310-4046-86D7-C877E03BF860}" presName="Name13" presStyleLbl="parChTrans1D2" presStyleIdx="7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7534"/>
              </a:lnTo>
              <a:lnTo>
                <a:pt x="245159" y="1667534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3E7AC2BF-25F5-DE4A-9848-902E23F70AE1}" type="pres">
      <dgm:prSet presAssocID="{9A60EE9C-B3DA-2444-B57C-899A97595842}" presName="childText" presStyleLbl="bgAcc1" presStyleIdx="7" presStyleCnt="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180C4FBD-BD58-47FE-9F60-AB5931881A48}" type="pres">
      <dgm:prSet presAssocID="{F4D5A6D3-0447-47CD-9334-B672CB0E3FBB}" presName="Name13" presStyleLbl="parChTrans1D2" presStyleIdx="8" presStyleCnt="9"/>
      <dgm:spPr/>
      <dgm:t>
        <a:bodyPr/>
        <a:lstStyle/>
        <a:p>
          <a:endParaRPr lang="en-US"/>
        </a:p>
      </dgm:t>
    </dgm:pt>
    <dgm:pt modelId="{0B9EFD7D-9DC9-4EDA-87DB-8612491503C8}" type="pres">
      <dgm:prSet presAssocID="{2BD2E20B-2D35-4DF5-A799-9A917F969A55}" presName="childText" presStyleLbl="bgAcc1" presStyleIdx="8" presStyleCnt="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</dgm:ptLst>
  <dgm:cxnLst>
    <dgm:cxn modelId="{CAB55618-E219-4110-BEF1-73F38E254F80}" type="presOf" srcId="{D94A9A40-2CCE-0541-9456-6F222993150F}" destId="{47A82F25-DA4B-1E43-B5A8-637C52583043}" srcOrd="0" destOrd="0" presId="urn:microsoft.com/office/officeart/2005/8/layout/hierarchy3"/>
    <dgm:cxn modelId="{4126A002-EE18-4A11-A410-90C7F89896FA}" type="presOf" srcId="{D94A9A40-2CCE-0541-9456-6F222993150F}" destId="{3008E01C-0692-0F47-A8E8-4745454512B2}" srcOrd="1" destOrd="0" presId="urn:microsoft.com/office/officeart/2005/8/layout/hierarchy3"/>
    <dgm:cxn modelId="{3ED5E226-7571-42B4-8900-54D94FA53C72}" type="presOf" srcId="{062DE1AA-0147-6442-89B9-FAB41D19221D}" destId="{F885121D-DAE5-EC41-9B38-1FE188FDB327}" srcOrd="0" destOrd="0" presId="urn:microsoft.com/office/officeart/2005/8/layout/hierarchy3"/>
    <dgm:cxn modelId="{C517CBEC-A7BB-4C38-A601-4ED0B26DDE38}" type="presOf" srcId="{9A60EE9C-B3DA-2444-B57C-899A97595842}" destId="{3E7AC2BF-25F5-DE4A-9848-902E23F70AE1}" srcOrd="0" destOrd="0" presId="urn:microsoft.com/office/officeart/2005/8/layout/hierarchy3"/>
    <dgm:cxn modelId="{4207A3A8-D687-8E47-9A7D-3B9A7328523D}" srcId="{4ABEC8D5-54C6-DF4B-A002-1E1FFD98C343}" destId="{77C31BD3-486A-0241-AFBD-3C9E350AD84C}" srcOrd="0" destOrd="0" parTransId="{D36C2B82-F631-5447-9520-CF1F5FD8ED8D}" sibTransId="{4CCA81E5-1B9C-EF40-80D5-CE6340EE5B02}"/>
    <dgm:cxn modelId="{4E8BE7C1-735F-4204-B6D0-A17C490DF107}" type="presOf" srcId="{1A3EFFA9-8809-4105-951C-11D7DB5B7020}" destId="{90FB5538-9648-404D-B792-47EE81EFED4D}" srcOrd="0" destOrd="0" presId="urn:microsoft.com/office/officeart/2005/8/layout/hierarchy3"/>
    <dgm:cxn modelId="{2123E0AB-9CE9-4122-B829-AF98BD93D2FF}" type="presOf" srcId="{0DE1C7DC-54A3-894A-89A0-AF73CFC2CCD6}" destId="{C5850954-F0FE-4748-9D87-63BF80720C5A}" srcOrd="0" destOrd="0" presId="urn:microsoft.com/office/officeart/2005/8/layout/hierarchy3"/>
    <dgm:cxn modelId="{D07901FF-50B7-4611-8CBB-ACC6D80155DB}" type="presOf" srcId="{4ABEC8D5-54C6-DF4B-A002-1E1FFD98C343}" destId="{7E41C73C-7F0E-F941-94C7-07BD3471796E}" srcOrd="0" destOrd="0" presId="urn:microsoft.com/office/officeart/2005/8/layout/hierarchy3"/>
    <dgm:cxn modelId="{4E6887A8-96EE-3D43-A5EA-CF0501C091E7}" srcId="{02CADE1B-5011-5B49-82AF-B0459025F432}" destId="{6EB2F445-4FCF-0C4E-8321-42D4F3A1C4F6}" srcOrd="2" destOrd="0" parTransId="{FA436FDE-4CB2-3748-B507-65581B2013B2}" sibTransId="{2AC7908C-E5A7-4D41-B374-0AC1FBE15920}"/>
    <dgm:cxn modelId="{8601FFA3-D24D-4A96-8138-193A125FDC1F}" type="presOf" srcId="{F4D5A6D3-0447-47CD-9334-B672CB0E3FBB}" destId="{180C4FBD-BD58-47FE-9F60-AB5931881A48}" srcOrd="0" destOrd="0" presId="urn:microsoft.com/office/officeart/2005/8/layout/hierarchy3"/>
    <dgm:cxn modelId="{214FBBC8-4B60-420C-8045-0AA0D36E3B0D}" srcId="{D94A9A40-2CCE-0541-9456-6F222993150F}" destId="{2BD2E20B-2D35-4DF5-A799-9A917F969A55}" srcOrd="2" destOrd="0" parTransId="{F4D5A6D3-0447-47CD-9334-B672CB0E3FBB}" sibTransId="{C18BA900-9A45-437A-9494-964EBE2C3648}"/>
    <dgm:cxn modelId="{3E42D572-AF57-DA4A-8723-17EC8DB7225D}" srcId="{4ABEC8D5-54C6-DF4B-A002-1E1FFD98C343}" destId="{2A3B7AAE-4448-C145-A231-4BBC1E1F6D1A}" srcOrd="1" destOrd="0" parTransId="{8B2D2945-719A-3040-8026-BCFDF6754692}" sibTransId="{6742C8FE-5ED3-F340-AF1E-C3945FFEDD7C}"/>
    <dgm:cxn modelId="{4704DA3A-98ED-4536-B5EB-9AAE42B57210}" type="presOf" srcId="{FA436FDE-4CB2-3748-B507-65581B2013B2}" destId="{D3C9721F-03CA-7D4B-B829-D7B9D5C6C3E1}" srcOrd="0" destOrd="0" presId="urn:microsoft.com/office/officeart/2005/8/layout/hierarchy3"/>
    <dgm:cxn modelId="{D3DBE655-83C2-4654-8348-B4CD9F2827C4}" type="presOf" srcId="{02CADE1B-5011-5B49-82AF-B0459025F432}" destId="{AF1C7FBC-DFEB-BB46-B889-AA7241521A6C}" srcOrd="1" destOrd="0" presId="urn:microsoft.com/office/officeart/2005/8/layout/hierarchy3"/>
    <dgm:cxn modelId="{69608807-5509-47A8-B3BE-61132554C18B}" type="presOf" srcId="{2BD2E20B-2D35-4DF5-A799-9A917F969A55}" destId="{0B9EFD7D-9DC9-4EDA-87DB-8612491503C8}" srcOrd="0" destOrd="0" presId="urn:microsoft.com/office/officeart/2005/8/layout/hierarchy3"/>
    <dgm:cxn modelId="{8E705E45-A5C2-4572-9B09-649C97BA39D1}" type="presOf" srcId="{C2518996-2310-4046-86D7-C877E03BF860}" destId="{82489310-A519-6F4E-9166-988AF4829A2A}" srcOrd="0" destOrd="0" presId="urn:microsoft.com/office/officeart/2005/8/layout/hierarchy3"/>
    <dgm:cxn modelId="{576C97C4-63F5-4B1F-B14A-3204702A5DCF}" type="presOf" srcId="{8598BF2D-0957-4748-95EC-60BE3DC65DBF}" destId="{F1BE0225-F802-41DF-9A25-2C752D57E2E3}" srcOrd="0" destOrd="0" presId="urn:microsoft.com/office/officeart/2005/8/layout/hierarchy3"/>
    <dgm:cxn modelId="{EACA673C-FDCD-4B22-AB88-04C6C55BAC4C}" type="presOf" srcId="{4D2D38FF-D167-CE47-92E7-4A8B87956D21}" destId="{57ECE063-1676-264A-90F2-5EA0DAF64E6C}" srcOrd="0" destOrd="0" presId="urn:microsoft.com/office/officeart/2005/8/layout/hierarchy3"/>
    <dgm:cxn modelId="{393B7A2F-E523-4B92-947E-EC374EE4F420}" type="presOf" srcId="{16B5A6F8-9A0C-0148-A8C4-FA49100D37D6}" destId="{1DE7D4CF-3538-0C45-BA44-EDCB1CE2FBDA}" srcOrd="0" destOrd="0" presId="urn:microsoft.com/office/officeart/2005/8/layout/hierarchy3"/>
    <dgm:cxn modelId="{18B71BDF-5F95-41FD-9CA6-9C4D7024F5FB}" type="presOf" srcId="{77C31BD3-486A-0241-AFBD-3C9E350AD84C}" destId="{B15DCAE9-5352-304F-905D-F64336BC3EB0}" srcOrd="0" destOrd="0" presId="urn:microsoft.com/office/officeart/2005/8/layout/hierarchy3"/>
    <dgm:cxn modelId="{9D5F94B4-9905-4255-A18C-6C33DEFF431C}" type="presOf" srcId="{12DC785A-1192-D845-9B9B-ED9759533EC0}" destId="{0F993537-4401-A44F-8BF2-625030280FF6}" srcOrd="0" destOrd="0" presId="urn:microsoft.com/office/officeart/2005/8/layout/hierarchy3"/>
    <dgm:cxn modelId="{86C409B5-0A95-4760-812C-9C5870BFB9E3}" type="presOf" srcId="{2A3B7AAE-4448-C145-A231-4BBC1E1F6D1A}" destId="{6A7160E4-6841-D94B-A63C-38557B7E2F65}" srcOrd="0" destOrd="0" presId="urn:microsoft.com/office/officeart/2005/8/layout/hierarchy3"/>
    <dgm:cxn modelId="{395205FD-F373-D94D-A4BF-E89215EA38ED}" srcId="{02CADE1B-5011-5B49-82AF-B0459025F432}" destId="{0DE1C7DC-54A3-894A-89A0-AF73CFC2CCD6}" srcOrd="0" destOrd="0" parTransId="{16B5A6F8-9A0C-0148-A8C4-FA49100D37D6}" sibTransId="{0E978142-DEFA-4D49-99BB-62AEBA0D0A86}"/>
    <dgm:cxn modelId="{0366EE98-0D70-F042-9291-17E56EDB0806}" srcId="{062DE1AA-0147-6442-89B9-FAB41D19221D}" destId="{4ABEC8D5-54C6-DF4B-A002-1E1FFD98C343}" srcOrd="0" destOrd="0" parTransId="{01A4F8B9-0FC7-EA40-B0F0-B8B76A1187D4}" sibTransId="{B0A409BB-9689-5440-8585-B634D24F5150}"/>
    <dgm:cxn modelId="{053F8981-7480-AC4E-990C-D8EFC84357EA}" srcId="{062DE1AA-0147-6442-89B9-FAB41D19221D}" destId="{02CADE1B-5011-5B49-82AF-B0459025F432}" srcOrd="1" destOrd="0" parTransId="{68477045-C579-5646-A080-8B303DCF5AB7}" sibTransId="{F8AE9155-2D71-A74E-81A6-57003B5CCD46}"/>
    <dgm:cxn modelId="{0107E854-C714-4A54-AB75-35087C8628A1}" type="presOf" srcId="{02CADE1B-5011-5B49-82AF-B0459025F432}" destId="{1B3A1651-45CB-3449-AF31-E4FF09052BD6}" srcOrd="0" destOrd="0" presId="urn:microsoft.com/office/officeart/2005/8/layout/hierarchy3"/>
    <dgm:cxn modelId="{141A15A8-0623-FC43-891E-87E6BAF8143E}" srcId="{D94A9A40-2CCE-0541-9456-6F222993150F}" destId="{9A60EE9C-B3DA-2444-B57C-899A97595842}" srcOrd="1" destOrd="0" parTransId="{C2518996-2310-4046-86D7-C877E03BF860}" sibTransId="{87040A82-41C8-2B4C-8F7B-6021C738B957}"/>
    <dgm:cxn modelId="{54AF0A16-DA51-C744-901C-E297B9F9DEAD}" srcId="{02CADE1B-5011-5B49-82AF-B0459025F432}" destId="{FE67A49F-7865-0940-AC5A-0B6B94BB5970}" srcOrd="1" destOrd="0" parTransId="{E7D73EC3-08B7-384E-B81F-331E92D3D35A}" sibTransId="{EF556B19-C013-B249-B73B-88ABA2ECEBE4}"/>
    <dgm:cxn modelId="{CC4995CA-637A-42F9-BFCD-9DF9EDD6FDBB}" srcId="{02CADE1B-5011-5B49-82AF-B0459025F432}" destId="{8598BF2D-0957-4748-95EC-60BE3DC65DBF}" srcOrd="3" destOrd="0" parTransId="{1A3EFFA9-8809-4105-951C-11D7DB5B7020}" sibTransId="{3538F75A-8CA6-4352-BCEA-418B398410F2}"/>
    <dgm:cxn modelId="{A629DB42-CFA6-4CFC-8FA5-F10A4C130739}" type="presOf" srcId="{8B2D2945-719A-3040-8026-BCFDF6754692}" destId="{80E6F654-CFE4-8A46-9A78-434C03CACDEC}" srcOrd="0" destOrd="0" presId="urn:microsoft.com/office/officeart/2005/8/layout/hierarchy3"/>
    <dgm:cxn modelId="{3028E97B-4704-41F7-B6B9-C55EEF344BF5}" type="presOf" srcId="{6EB2F445-4FCF-0C4E-8321-42D4F3A1C4F6}" destId="{242C15D7-03D0-2440-93BB-51E4966C119B}" srcOrd="0" destOrd="0" presId="urn:microsoft.com/office/officeart/2005/8/layout/hierarchy3"/>
    <dgm:cxn modelId="{DFB1F0D0-8B35-164C-9CD5-F66FA0892A42}" srcId="{062DE1AA-0147-6442-89B9-FAB41D19221D}" destId="{D94A9A40-2CCE-0541-9456-6F222993150F}" srcOrd="2" destOrd="0" parTransId="{6E3B9A84-8E37-5949-8BBD-6BE1CDD2EC8A}" sibTransId="{CF273B93-2AF9-8D48-94AF-0E6921E6931C}"/>
    <dgm:cxn modelId="{597F5368-86E5-4F74-9BA1-97760125A42D}" type="presOf" srcId="{FE67A49F-7865-0940-AC5A-0B6B94BB5970}" destId="{7BB558A7-1830-004A-99FF-61AF8C1CD87D}" srcOrd="0" destOrd="0" presId="urn:microsoft.com/office/officeart/2005/8/layout/hierarchy3"/>
    <dgm:cxn modelId="{F8747D9B-9777-495B-83F7-37E00BA07FDF}" type="presOf" srcId="{D36C2B82-F631-5447-9520-CF1F5FD8ED8D}" destId="{0BE53D31-9DE9-4E49-AEAA-2CF6B98FCEF0}" srcOrd="0" destOrd="0" presId="urn:microsoft.com/office/officeart/2005/8/layout/hierarchy3"/>
    <dgm:cxn modelId="{C6D27387-4D2D-2541-BF48-68BA6EFCCDD0}" srcId="{D94A9A40-2CCE-0541-9456-6F222993150F}" destId="{12DC785A-1192-D845-9B9B-ED9759533EC0}" srcOrd="0" destOrd="0" parTransId="{4D2D38FF-D167-CE47-92E7-4A8B87956D21}" sibTransId="{3B39ABE2-8CB2-0649-A4E8-61C26F62B223}"/>
    <dgm:cxn modelId="{7B88E2A8-6557-49D1-873C-DE2591B067CA}" type="presOf" srcId="{E7D73EC3-08B7-384E-B81F-331E92D3D35A}" destId="{4E005033-8DAB-674B-B44D-A4B4FDEDBAAD}" srcOrd="0" destOrd="0" presId="urn:microsoft.com/office/officeart/2005/8/layout/hierarchy3"/>
    <dgm:cxn modelId="{5A3A02D5-947B-4676-9097-97EFC124FF2C}" type="presOf" srcId="{4ABEC8D5-54C6-DF4B-A002-1E1FFD98C343}" destId="{DBA1284B-105E-6842-8134-4A8D09DA8C63}" srcOrd="1" destOrd="0" presId="urn:microsoft.com/office/officeart/2005/8/layout/hierarchy3"/>
    <dgm:cxn modelId="{18FE9EC0-1DF8-4C34-AA7C-D6A8134C9705}" type="presParOf" srcId="{F885121D-DAE5-EC41-9B38-1FE188FDB327}" destId="{6F74F671-427F-D148-9187-000EA6874680}" srcOrd="0" destOrd="0" presId="urn:microsoft.com/office/officeart/2005/8/layout/hierarchy3"/>
    <dgm:cxn modelId="{77487F7E-9792-460D-9FD2-6E59BEB6C0D2}" type="presParOf" srcId="{6F74F671-427F-D148-9187-000EA6874680}" destId="{309DE34B-AC74-AD4D-AF64-E26A5B5F6876}" srcOrd="0" destOrd="0" presId="urn:microsoft.com/office/officeart/2005/8/layout/hierarchy3"/>
    <dgm:cxn modelId="{91AC3F22-1B4E-40C2-B8F2-C8D94F6F250B}" type="presParOf" srcId="{309DE34B-AC74-AD4D-AF64-E26A5B5F6876}" destId="{7E41C73C-7F0E-F941-94C7-07BD3471796E}" srcOrd="0" destOrd="0" presId="urn:microsoft.com/office/officeart/2005/8/layout/hierarchy3"/>
    <dgm:cxn modelId="{17E95796-6815-4C9E-9D8D-235BD6607170}" type="presParOf" srcId="{309DE34B-AC74-AD4D-AF64-E26A5B5F6876}" destId="{DBA1284B-105E-6842-8134-4A8D09DA8C63}" srcOrd="1" destOrd="0" presId="urn:microsoft.com/office/officeart/2005/8/layout/hierarchy3"/>
    <dgm:cxn modelId="{6793F488-585B-4E78-926A-B461EC3AA555}" type="presParOf" srcId="{6F74F671-427F-D148-9187-000EA6874680}" destId="{B5311BF0-C97F-D549-8D5B-C05FAB55B578}" srcOrd="1" destOrd="0" presId="urn:microsoft.com/office/officeart/2005/8/layout/hierarchy3"/>
    <dgm:cxn modelId="{3A1C585D-A3C0-4EF5-A4D0-0CA24629384A}" type="presParOf" srcId="{B5311BF0-C97F-D549-8D5B-C05FAB55B578}" destId="{0BE53D31-9DE9-4E49-AEAA-2CF6B98FCEF0}" srcOrd="0" destOrd="0" presId="urn:microsoft.com/office/officeart/2005/8/layout/hierarchy3"/>
    <dgm:cxn modelId="{FF446D89-7505-432D-959C-9E976C6F96CE}" type="presParOf" srcId="{B5311BF0-C97F-D549-8D5B-C05FAB55B578}" destId="{B15DCAE9-5352-304F-905D-F64336BC3EB0}" srcOrd="1" destOrd="0" presId="urn:microsoft.com/office/officeart/2005/8/layout/hierarchy3"/>
    <dgm:cxn modelId="{41FAF83B-1601-4730-B073-445A535D1141}" type="presParOf" srcId="{B5311BF0-C97F-D549-8D5B-C05FAB55B578}" destId="{80E6F654-CFE4-8A46-9A78-434C03CACDEC}" srcOrd="2" destOrd="0" presId="urn:microsoft.com/office/officeart/2005/8/layout/hierarchy3"/>
    <dgm:cxn modelId="{E74F925C-2097-4D6E-91B7-A18953B28C00}" type="presParOf" srcId="{B5311BF0-C97F-D549-8D5B-C05FAB55B578}" destId="{6A7160E4-6841-D94B-A63C-38557B7E2F65}" srcOrd="3" destOrd="0" presId="urn:microsoft.com/office/officeart/2005/8/layout/hierarchy3"/>
    <dgm:cxn modelId="{BEC90220-22D0-4E05-98A1-4B0A45E574D1}" type="presParOf" srcId="{F885121D-DAE5-EC41-9B38-1FE188FDB327}" destId="{3F4655B0-D52D-BB44-BDEE-169C668E238E}" srcOrd="1" destOrd="0" presId="urn:microsoft.com/office/officeart/2005/8/layout/hierarchy3"/>
    <dgm:cxn modelId="{417C09FE-8EAC-4F1B-AA80-EDCE12B459C7}" type="presParOf" srcId="{3F4655B0-D52D-BB44-BDEE-169C668E238E}" destId="{B70BA405-3D50-EF4B-AD81-6DEA27F3B258}" srcOrd="0" destOrd="0" presId="urn:microsoft.com/office/officeart/2005/8/layout/hierarchy3"/>
    <dgm:cxn modelId="{36B56FAC-E113-45CC-8D3E-3AE9E1DF9F76}" type="presParOf" srcId="{B70BA405-3D50-EF4B-AD81-6DEA27F3B258}" destId="{1B3A1651-45CB-3449-AF31-E4FF09052BD6}" srcOrd="0" destOrd="0" presId="urn:microsoft.com/office/officeart/2005/8/layout/hierarchy3"/>
    <dgm:cxn modelId="{4E506D46-9C98-46A3-A847-3B21AA28D2C0}" type="presParOf" srcId="{B70BA405-3D50-EF4B-AD81-6DEA27F3B258}" destId="{AF1C7FBC-DFEB-BB46-B889-AA7241521A6C}" srcOrd="1" destOrd="0" presId="urn:microsoft.com/office/officeart/2005/8/layout/hierarchy3"/>
    <dgm:cxn modelId="{73EE49F2-A553-4FB9-91F2-826944FE9D87}" type="presParOf" srcId="{3F4655B0-D52D-BB44-BDEE-169C668E238E}" destId="{D2F18A2C-B038-1A4B-8273-9C6E74ABDB16}" srcOrd="1" destOrd="0" presId="urn:microsoft.com/office/officeart/2005/8/layout/hierarchy3"/>
    <dgm:cxn modelId="{537418F2-DDEA-40EC-BAAE-004949FC080C}" type="presParOf" srcId="{D2F18A2C-B038-1A4B-8273-9C6E74ABDB16}" destId="{1DE7D4CF-3538-0C45-BA44-EDCB1CE2FBDA}" srcOrd="0" destOrd="0" presId="urn:microsoft.com/office/officeart/2005/8/layout/hierarchy3"/>
    <dgm:cxn modelId="{D050D58F-E591-44DE-A4F5-7DBEBD3F4734}" type="presParOf" srcId="{D2F18A2C-B038-1A4B-8273-9C6E74ABDB16}" destId="{C5850954-F0FE-4748-9D87-63BF80720C5A}" srcOrd="1" destOrd="0" presId="urn:microsoft.com/office/officeart/2005/8/layout/hierarchy3"/>
    <dgm:cxn modelId="{7195E99C-3B66-4AE8-8253-7CF140CD3A94}" type="presParOf" srcId="{D2F18A2C-B038-1A4B-8273-9C6E74ABDB16}" destId="{4E005033-8DAB-674B-B44D-A4B4FDEDBAAD}" srcOrd="2" destOrd="0" presId="urn:microsoft.com/office/officeart/2005/8/layout/hierarchy3"/>
    <dgm:cxn modelId="{C7C89833-2167-4BE8-83F3-6E06576DAE0C}" type="presParOf" srcId="{D2F18A2C-B038-1A4B-8273-9C6E74ABDB16}" destId="{7BB558A7-1830-004A-99FF-61AF8C1CD87D}" srcOrd="3" destOrd="0" presId="urn:microsoft.com/office/officeart/2005/8/layout/hierarchy3"/>
    <dgm:cxn modelId="{2A7B78FF-283A-4112-A267-5CAB355F3E89}" type="presParOf" srcId="{D2F18A2C-B038-1A4B-8273-9C6E74ABDB16}" destId="{D3C9721F-03CA-7D4B-B829-D7B9D5C6C3E1}" srcOrd="4" destOrd="0" presId="urn:microsoft.com/office/officeart/2005/8/layout/hierarchy3"/>
    <dgm:cxn modelId="{0A8E1758-3FA1-4775-9EC0-D4C4FA8370D5}" type="presParOf" srcId="{D2F18A2C-B038-1A4B-8273-9C6E74ABDB16}" destId="{242C15D7-03D0-2440-93BB-51E4966C119B}" srcOrd="5" destOrd="0" presId="urn:microsoft.com/office/officeart/2005/8/layout/hierarchy3"/>
    <dgm:cxn modelId="{66D1A191-D8A3-4EB6-B38D-72D42A3FC0C7}" type="presParOf" srcId="{D2F18A2C-B038-1A4B-8273-9C6E74ABDB16}" destId="{90FB5538-9648-404D-B792-47EE81EFED4D}" srcOrd="6" destOrd="0" presId="urn:microsoft.com/office/officeart/2005/8/layout/hierarchy3"/>
    <dgm:cxn modelId="{2FD14E54-560A-432F-9BF1-6A624484EB9F}" type="presParOf" srcId="{D2F18A2C-B038-1A4B-8273-9C6E74ABDB16}" destId="{F1BE0225-F802-41DF-9A25-2C752D57E2E3}" srcOrd="7" destOrd="0" presId="urn:microsoft.com/office/officeart/2005/8/layout/hierarchy3"/>
    <dgm:cxn modelId="{5DA67350-1752-443D-B5A3-02D16199D58A}" type="presParOf" srcId="{F885121D-DAE5-EC41-9B38-1FE188FDB327}" destId="{9D5BD014-4C50-6B4D-AFF9-8879D008541E}" srcOrd="2" destOrd="0" presId="urn:microsoft.com/office/officeart/2005/8/layout/hierarchy3"/>
    <dgm:cxn modelId="{EDD755CB-F3ED-41CE-B5EF-32783E307071}" type="presParOf" srcId="{9D5BD014-4C50-6B4D-AFF9-8879D008541E}" destId="{0848F72F-23B4-E045-918B-566AD7FB670C}" srcOrd="0" destOrd="0" presId="urn:microsoft.com/office/officeart/2005/8/layout/hierarchy3"/>
    <dgm:cxn modelId="{A445CD93-37FC-40BA-B26B-E06D77C3696E}" type="presParOf" srcId="{0848F72F-23B4-E045-918B-566AD7FB670C}" destId="{47A82F25-DA4B-1E43-B5A8-637C52583043}" srcOrd="0" destOrd="0" presId="urn:microsoft.com/office/officeart/2005/8/layout/hierarchy3"/>
    <dgm:cxn modelId="{425B9F97-8CCC-4E5E-A76D-6084B1D44658}" type="presParOf" srcId="{0848F72F-23B4-E045-918B-566AD7FB670C}" destId="{3008E01C-0692-0F47-A8E8-4745454512B2}" srcOrd="1" destOrd="0" presId="urn:microsoft.com/office/officeart/2005/8/layout/hierarchy3"/>
    <dgm:cxn modelId="{B1A5642B-D3AA-4343-B536-F1D368A47A99}" type="presParOf" srcId="{9D5BD014-4C50-6B4D-AFF9-8879D008541E}" destId="{288DDF36-49B0-1D46-9122-6730F68D4EFD}" srcOrd="1" destOrd="0" presId="urn:microsoft.com/office/officeart/2005/8/layout/hierarchy3"/>
    <dgm:cxn modelId="{F0659080-0281-47DD-B323-2C2FDBE5A3E4}" type="presParOf" srcId="{288DDF36-49B0-1D46-9122-6730F68D4EFD}" destId="{57ECE063-1676-264A-90F2-5EA0DAF64E6C}" srcOrd="0" destOrd="0" presId="urn:microsoft.com/office/officeart/2005/8/layout/hierarchy3"/>
    <dgm:cxn modelId="{4C265CF6-C9D6-495D-9596-9E492A4BAED4}" type="presParOf" srcId="{288DDF36-49B0-1D46-9122-6730F68D4EFD}" destId="{0F993537-4401-A44F-8BF2-625030280FF6}" srcOrd="1" destOrd="0" presId="urn:microsoft.com/office/officeart/2005/8/layout/hierarchy3"/>
    <dgm:cxn modelId="{6712450E-5718-4975-9ACB-FAF3CFDB3226}" type="presParOf" srcId="{288DDF36-49B0-1D46-9122-6730F68D4EFD}" destId="{82489310-A519-6F4E-9166-988AF4829A2A}" srcOrd="2" destOrd="0" presId="urn:microsoft.com/office/officeart/2005/8/layout/hierarchy3"/>
    <dgm:cxn modelId="{A186E1FE-7BCC-434A-A5CB-67C0B0536F4C}" type="presParOf" srcId="{288DDF36-49B0-1D46-9122-6730F68D4EFD}" destId="{3E7AC2BF-25F5-DE4A-9848-902E23F70AE1}" srcOrd="3" destOrd="0" presId="urn:microsoft.com/office/officeart/2005/8/layout/hierarchy3"/>
    <dgm:cxn modelId="{019E4368-3545-4C9F-84A0-EB66903ECFB8}" type="presParOf" srcId="{288DDF36-49B0-1D46-9122-6730F68D4EFD}" destId="{180C4FBD-BD58-47FE-9F60-AB5931881A48}" srcOrd="4" destOrd="0" presId="urn:microsoft.com/office/officeart/2005/8/layout/hierarchy3"/>
    <dgm:cxn modelId="{7546C822-3581-45EF-B9B3-8BC2B64E8883}" type="presParOf" srcId="{288DDF36-49B0-1D46-9122-6730F68D4EFD}" destId="{0B9EFD7D-9DC9-4EDA-87DB-8612491503C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347EA6-1572-4DC0-AF19-81067517BB19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685B70C-EACA-4A4B-B20E-DD2AE96CFD74}">
      <dgm:prSet phldrT="[Text]" custT="1"/>
      <dgm:spPr/>
      <dgm:t>
        <a:bodyPr/>
        <a:lstStyle/>
        <a:p>
          <a:r>
            <a:rPr lang="en-US" sz="2300" dirty="0" smtClean="0"/>
            <a:t>Decent jobs</a:t>
          </a:r>
        </a:p>
      </dgm:t>
    </dgm:pt>
    <dgm:pt modelId="{8330E17A-44CA-4B32-920D-4120FADD65EC}" type="parTrans" cxnId="{018769B5-1004-4CE9-9DD6-AE3C6514B0A1}">
      <dgm:prSet/>
      <dgm:spPr/>
      <dgm:t>
        <a:bodyPr/>
        <a:lstStyle/>
        <a:p>
          <a:endParaRPr lang="en-US"/>
        </a:p>
      </dgm:t>
    </dgm:pt>
    <dgm:pt modelId="{2911FF5E-1DA5-4CF5-83D6-C9048B5A52AB}" type="sibTrans" cxnId="{018769B5-1004-4CE9-9DD6-AE3C6514B0A1}">
      <dgm:prSet/>
      <dgm:spPr/>
      <dgm:t>
        <a:bodyPr/>
        <a:lstStyle/>
        <a:p>
          <a:r>
            <a:rPr lang="en-US" dirty="0" smtClean="0"/>
            <a:t>Education</a:t>
          </a:r>
          <a:endParaRPr lang="en-US" dirty="0"/>
        </a:p>
      </dgm:t>
    </dgm:pt>
    <dgm:pt modelId="{6AFD1CE4-73C5-4202-A9BE-F41CB9F1FAD6}">
      <dgm:prSet phldrT="[Text]"/>
      <dgm:spPr/>
      <dgm:t>
        <a:bodyPr/>
        <a:lstStyle/>
        <a:p>
          <a:r>
            <a:rPr lang="en-US" dirty="0" smtClean="0"/>
            <a:t>Voice</a:t>
          </a:r>
          <a:endParaRPr lang="en-US" dirty="0"/>
        </a:p>
      </dgm:t>
    </dgm:pt>
    <dgm:pt modelId="{238B243F-5A4A-4163-951F-234590837955}" type="parTrans" cxnId="{04F27C78-4239-498F-BC2A-9C08172245BC}">
      <dgm:prSet/>
      <dgm:spPr/>
      <dgm:t>
        <a:bodyPr/>
        <a:lstStyle/>
        <a:p>
          <a:endParaRPr lang="en-US"/>
        </a:p>
      </dgm:t>
    </dgm:pt>
    <dgm:pt modelId="{AA3AA6FB-CB48-4D25-82F8-DFEAA3683769}" type="sibTrans" cxnId="{04F27C78-4239-498F-BC2A-9C08172245BC}">
      <dgm:prSet/>
      <dgm:spPr/>
      <dgm:t>
        <a:bodyPr/>
        <a:lstStyle/>
        <a:p>
          <a:r>
            <a:rPr lang="en-US" dirty="0" smtClean="0"/>
            <a:t>Health</a:t>
          </a:r>
          <a:endParaRPr lang="en-US" dirty="0"/>
        </a:p>
      </dgm:t>
    </dgm:pt>
    <dgm:pt modelId="{B0CD2656-1DE6-468A-8D20-6984CAE746D5}">
      <dgm:prSet phldrT="[Text]" custT="1"/>
      <dgm:spPr/>
      <dgm:t>
        <a:bodyPr/>
        <a:lstStyle/>
        <a:p>
          <a:r>
            <a:rPr lang="en-US" sz="2300" dirty="0" smtClean="0"/>
            <a:t>Clean Energy</a:t>
          </a:r>
          <a:endParaRPr lang="en-US" sz="2300" dirty="0"/>
        </a:p>
      </dgm:t>
    </dgm:pt>
    <dgm:pt modelId="{6A4A2894-10C2-4645-A5F9-C35EADF66253}" type="parTrans" cxnId="{F37DC875-2F9F-4DEA-8A3F-C1EC14330FFD}">
      <dgm:prSet/>
      <dgm:spPr/>
      <dgm:t>
        <a:bodyPr/>
        <a:lstStyle/>
        <a:p>
          <a:endParaRPr lang="en-US"/>
        </a:p>
      </dgm:t>
    </dgm:pt>
    <dgm:pt modelId="{1AB8BB49-0B85-457C-9112-4305EF0E1CB6}" type="sibTrans" cxnId="{F37DC875-2F9F-4DEA-8A3F-C1EC14330FFD}">
      <dgm:prSet/>
      <dgm:spPr/>
      <dgm:t>
        <a:bodyPr/>
        <a:lstStyle/>
        <a:p>
          <a:r>
            <a:rPr lang="en-US" dirty="0" smtClean="0"/>
            <a:t>Water and Sanitation</a:t>
          </a:r>
          <a:endParaRPr lang="en-US" dirty="0"/>
        </a:p>
      </dgm:t>
    </dgm:pt>
    <dgm:pt modelId="{3A40B3DB-50C7-47F7-A798-36474D0FA5ED}" type="pres">
      <dgm:prSet presAssocID="{A9347EA6-1572-4DC0-AF19-81067517BB19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4E9498E-7D58-48F9-97C1-7EC53DD9183F}" type="pres">
      <dgm:prSet presAssocID="{F685B70C-EACA-4A4B-B20E-DD2AE96CFD74}" presName="composite" presStyleCnt="0"/>
      <dgm:spPr/>
    </dgm:pt>
    <dgm:pt modelId="{497071B0-F0F1-4ECD-914D-9225CFEBAC0C}" type="pres">
      <dgm:prSet presAssocID="{F685B70C-EACA-4A4B-B20E-DD2AE96CFD74}" presName="Parent1" presStyleLbl="node1" presStyleIdx="0" presStyleCnt="6" custAng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1FE5BC-1A5A-4A84-977D-D193231BED85}" type="pres">
      <dgm:prSet presAssocID="{F685B70C-EACA-4A4B-B20E-DD2AE96CFD74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9A064F-8A82-486F-8288-E50AF4CBA597}" type="pres">
      <dgm:prSet presAssocID="{F685B70C-EACA-4A4B-B20E-DD2AE96CFD74}" presName="BalanceSpacing" presStyleCnt="0"/>
      <dgm:spPr/>
    </dgm:pt>
    <dgm:pt modelId="{8D75EE5C-7AA6-46E0-932D-6B918B9274A5}" type="pres">
      <dgm:prSet presAssocID="{F685B70C-EACA-4A4B-B20E-DD2AE96CFD74}" presName="BalanceSpacing1" presStyleCnt="0"/>
      <dgm:spPr/>
    </dgm:pt>
    <dgm:pt modelId="{E9FF67E4-D72B-4589-98E6-DC9D05996301}" type="pres">
      <dgm:prSet presAssocID="{2911FF5E-1DA5-4CF5-83D6-C9048B5A52AB}" presName="Accent1Text" presStyleLbl="node1" presStyleIdx="1" presStyleCnt="6"/>
      <dgm:spPr/>
      <dgm:t>
        <a:bodyPr/>
        <a:lstStyle/>
        <a:p>
          <a:endParaRPr lang="en-US"/>
        </a:p>
      </dgm:t>
    </dgm:pt>
    <dgm:pt modelId="{72C733AF-22D6-4B4F-86E1-393DF9E98EE2}" type="pres">
      <dgm:prSet presAssocID="{2911FF5E-1DA5-4CF5-83D6-C9048B5A52AB}" presName="spaceBetweenRectangles" presStyleCnt="0"/>
      <dgm:spPr/>
    </dgm:pt>
    <dgm:pt modelId="{AFCBF196-A787-41BA-BD41-78FCF50E5EBF}" type="pres">
      <dgm:prSet presAssocID="{6AFD1CE4-73C5-4202-A9BE-F41CB9F1FAD6}" presName="composite" presStyleCnt="0"/>
      <dgm:spPr/>
    </dgm:pt>
    <dgm:pt modelId="{D4322A48-1550-440A-9D25-F968562AADA5}" type="pres">
      <dgm:prSet presAssocID="{6AFD1CE4-73C5-4202-A9BE-F41CB9F1FAD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CC1C7F-60E1-436F-BC84-83EE4858499C}" type="pres">
      <dgm:prSet presAssocID="{6AFD1CE4-73C5-4202-A9BE-F41CB9F1FAD6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82509-1401-44D9-9149-07668EB7F965}" type="pres">
      <dgm:prSet presAssocID="{6AFD1CE4-73C5-4202-A9BE-F41CB9F1FAD6}" presName="BalanceSpacing" presStyleCnt="0"/>
      <dgm:spPr/>
    </dgm:pt>
    <dgm:pt modelId="{D865E7E2-45B4-482E-B893-7FCBDA6FB2AE}" type="pres">
      <dgm:prSet presAssocID="{6AFD1CE4-73C5-4202-A9BE-F41CB9F1FAD6}" presName="BalanceSpacing1" presStyleCnt="0"/>
      <dgm:spPr/>
    </dgm:pt>
    <dgm:pt modelId="{565E4DC9-D5DB-471B-A71D-B2ECF92B1283}" type="pres">
      <dgm:prSet presAssocID="{AA3AA6FB-CB48-4D25-82F8-DFEAA3683769}" presName="Accent1Text" presStyleLbl="node1" presStyleIdx="3" presStyleCnt="6"/>
      <dgm:spPr/>
      <dgm:t>
        <a:bodyPr/>
        <a:lstStyle/>
        <a:p>
          <a:endParaRPr lang="en-US"/>
        </a:p>
      </dgm:t>
    </dgm:pt>
    <dgm:pt modelId="{6A1106DD-345D-4E76-A433-30A2F875DC3D}" type="pres">
      <dgm:prSet presAssocID="{AA3AA6FB-CB48-4D25-82F8-DFEAA3683769}" presName="spaceBetweenRectangles" presStyleCnt="0"/>
      <dgm:spPr/>
    </dgm:pt>
    <dgm:pt modelId="{E8CB4785-9E9F-4BB0-B3B2-F3380E4189E7}" type="pres">
      <dgm:prSet presAssocID="{B0CD2656-1DE6-468A-8D20-6984CAE746D5}" presName="composite" presStyleCnt="0"/>
      <dgm:spPr/>
    </dgm:pt>
    <dgm:pt modelId="{932C28F3-2A4A-4454-B9A6-875ACC7F66E4}" type="pres">
      <dgm:prSet presAssocID="{B0CD2656-1DE6-468A-8D20-6984CAE746D5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1EE785-3429-4D40-8069-FA717E03D543}" type="pres">
      <dgm:prSet presAssocID="{B0CD2656-1DE6-468A-8D20-6984CAE746D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EB930C-6B76-4938-96E6-DCDC5B34198E}" type="pres">
      <dgm:prSet presAssocID="{B0CD2656-1DE6-468A-8D20-6984CAE746D5}" presName="BalanceSpacing" presStyleCnt="0"/>
      <dgm:spPr/>
    </dgm:pt>
    <dgm:pt modelId="{854602B0-7354-4C61-81A1-3414F6D9FA1C}" type="pres">
      <dgm:prSet presAssocID="{B0CD2656-1DE6-468A-8D20-6984CAE746D5}" presName="BalanceSpacing1" presStyleCnt="0"/>
      <dgm:spPr/>
    </dgm:pt>
    <dgm:pt modelId="{5F8954F8-6553-4B4C-9BDF-8042E3342E1C}" type="pres">
      <dgm:prSet presAssocID="{1AB8BB49-0B85-457C-9112-4305EF0E1CB6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04F27C78-4239-498F-BC2A-9C08172245BC}" srcId="{A9347EA6-1572-4DC0-AF19-81067517BB19}" destId="{6AFD1CE4-73C5-4202-A9BE-F41CB9F1FAD6}" srcOrd="1" destOrd="0" parTransId="{238B243F-5A4A-4163-951F-234590837955}" sibTransId="{AA3AA6FB-CB48-4D25-82F8-DFEAA3683769}"/>
    <dgm:cxn modelId="{FBAFD85C-D93F-4EBC-8393-5D265D8AAF93}" type="presOf" srcId="{6AFD1CE4-73C5-4202-A9BE-F41CB9F1FAD6}" destId="{D4322A48-1550-440A-9D25-F968562AADA5}" srcOrd="0" destOrd="0" presId="urn:microsoft.com/office/officeart/2008/layout/AlternatingHexagons"/>
    <dgm:cxn modelId="{018769B5-1004-4CE9-9DD6-AE3C6514B0A1}" srcId="{A9347EA6-1572-4DC0-AF19-81067517BB19}" destId="{F685B70C-EACA-4A4B-B20E-DD2AE96CFD74}" srcOrd="0" destOrd="0" parTransId="{8330E17A-44CA-4B32-920D-4120FADD65EC}" sibTransId="{2911FF5E-1DA5-4CF5-83D6-C9048B5A52AB}"/>
    <dgm:cxn modelId="{1BA210FC-57B6-436F-8EA1-73F254B5C8A8}" type="presOf" srcId="{1AB8BB49-0B85-457C-9112-4305EF0E1CB6}" destId="{5F8954F8-6553-4B4C-9BDF-8042E3342E1C}" srcOrd="0" destOrd="0" presId="urn:microsoft.com/office/officeart/2008/layout/AlternatingHexagons"/>
    <dgm:cxn modelId="{F67549FE-C89A-46C9-AE61-5E3F9A0F96E6}" type="presOf" srcId="{A9347EA6-1572-4DC0-AF19-81067517BB19}" destId="{3A40B3DB-50C7-47F7-A798-36474D0FA5ED}" srcOrd="0" destOrd="0" presId="urn:microsoft.com/office/officeart/2008/layout/AlternatingHexagons"/>
    <dgm:cxn modelId="{071FE8A4-D5A1-4AE1-9A8E-1C00FB667AE9}" type="presOf" srcId="{AA3AA6FB-CB48-4D25-82F8-DFEAA3683769}" destId="{565E4DC9-D5DB-471B-A71D-B2ECF92B1283}" srcOrd="0" destOrd="0" presId="urn:microsoft.com/office/officeart/2008/layout/AlternatingHexagons"/>
    <dgm:cxn modelId="{9A80AB4F-7488-4B28-8DE0-62AB92549F98}" type="presOf" srcId="{B0CD2656-1DE6-468A-8D20-6984CAE746D5}" destId="{932C28F3-2A4A-4454-B9A6-875ACC7F66E4}" srcOrd="0" destOrd="0" presId="urn:microsoft.com/office/officeart/2008/layout/AlternatingHexagons"/>
    <dgm:cxn modelId="{F37DC875-2F9F-4DEA-8A3F-C1EC14330FFD}" srcId="{A9347EA6-1572-4DC0-AF19-81067517BB19}" destId="{B0CD2656-1DE6-468A-8D20-6984CAE746D5}" srcOrd="2" destOrd="0" parTransId="{6A4A2894-10C2-4645-A5F9-C35EADF66253}" sibTransId="{1AB8BB49-0B85-457C-9112-4305EF0E1CB6}"/>
    <dgm:cxn modelId="{3BBE766E-9AA9-4C00-B259-2BAA0C05A478}" type="presOf" srcId="{2911FF5E-1DA5-4CF5-83D6-C9048B5A52AB}" destId="{E9FF67E4-D72B-4589-98E6-DC9D05996301}" srcOrd="0" destOrd="0" presId="urn:microsoft.com/office/officeart/2008/layout/AlternatingHexagons"/>
    <dgm:cxn modelId="{518FBEC7-F5D9-42A1-A303-B8A94EF6E364}" type="presOf" srcId="{F685B70C-EACA-4A4B-B20E-DD2AE96CFD74}" destId="{497071B0-F0F1-4ECD-914D-9225CFEBAC0C}" srcOrd="0" destOrd="0" presId="urn:microsoft.com/office/officeart/2008/layout/AlternatingHexagons"/>
    <dgm:cxn modelId="{893B6078-A954-4701-A146-4E27C4310510}" type="presParOf" srcId="{3A40B3DB-50C7-47F7-A798-36474D0FA5ED}" destId="{A4E9498E-7D58-48F9-97C1-7EC53DD9183F}" srcOrd="0" destOrd="0" presId="urn:microsoft.com/office/officeart/2008/layout/AlternatingHexagons"/>
    <dgm:cxn modelId="{F67C93FF-5D04-4D35-9574-021E171EC416}" type="presParOf" srcId="{A4E9498E-7D58-48F9-97C1-7EC53DD9183F}" destId="{497071B0-F0F1-4ECD-914D-9225CFEBAC0C}" srcOrd="0" destOrd="0" presId="urn:microsoft.com/office/officeart/2008/layout/AlternatingHexagons"/>
    <dgm:cxn modelId="{224F003E-B1C1-4070-934E-3C7124977B1A}" type="presParOf" srcId="{A4E9498E-7D58-48F9-97C1-7EC53DD9183F}" destId="{DB1FE5BC-1A5A-4A84-977D-D193231BED85}" srcOrd="1" destOrd="0" presId="urn:microsoft.com/office/officeart/2008/layout/AlternatingHexagons"/>
    <dgm:cxn modelId="{F3990393-B305-461F-9BE1-0FC44201AB3B}" type="presParOf" srcId="{A4E9498E-7D58-48F9-97C1-7EC53DD9183F}" destId="{7D9A064F-8A82-486F-8288-E50AF4CBA597}" srcOrd="2" destOrd="0" presId="urn:microsoft.com/office/officeart/2008/layout/AlternatingHexagons"/>
    <dgm:cxn modelId="{2DEAF6A3-B502-4E2B-9622-0731AE6B9113}" type="presParOf" srcId="{A4E9498E-7D58-48F9-97C1-7EC53DD9183F}" destId="{8D75EE5C-7AA6-46E0-932D-6B918B9274A5}" srcOrd="3" destOrd="0" presId="urn:microsoft.com/office/officeart/2008/layout/AlternatingHexagons"/>
    <dgm:cxn modelId="{456F8E60-7984-49B2-86DB-5617AE901391}" type="presParOf" srcId="{A4E9498E-7D58-48F9-97C1-7EC53DD9183F}" destId="{E9FF67E4-D72B-4589-98E6-DC9D05996301}" srcOrd="4" destOrd="0" presId="urn:microsoft.com/office/officeart/2008/layout/AlternatingHexagons"/>
    <dgm:cxn modelId="{64D599FD-BB5D-4886-A9F7-DA9A67399246}" type="presParOf" srcId="{3A40B3DB-50C7-47F7-A798-36474D0FA5ED}" destId="{72C733AF-22D6-4B4F-86E1-393DF9E98EE2}" srcOrd="1" destOrd="0" presId="urn:microsoft.com/office/officeart/2008/layout/AlternatingHexagons"/>
    <dgm:cxn modelId="{4A3AC936-D215-4CB1-A0CD-11D198EBFE30}" type="presParOf" srcId="{3A40B3DB-50C7-47F7-A798-36474D0FA5ED}" destId="{AFCBF196-A787-41BA-BD41-78FCF50E5EBF}" srcOrd="2" destOrd="0" presId="urn:microsoft.com/office/officeart/2008/layout/AlternatingHexagons"/>
    <dgm:cxn modelId="{C02FC744-4848-4CD5-832D-25D56B4E21F8}" type="presParOf" srcId="{AFCBF196-A787-41BA-BD41-78FCF50E5EBF}" destId="{D4322A48-1550-440A-9D25-F968562AADA5}" srcOrd="0" destOrd="0" presId="urn:microsoft.com/office/officeart/2008/layout/AlternatingHexagons"/>
    <dgm:cxn modelId="{0E61ED89-48C3-4D33-8873-527AB3E37D32}" type="presParOf" srcId="{AFCBF196-A787-41BA-BD41-78FCF50E5EBF}" destId="{03CC1C7F-60E1-436F-BC84-83EE4858499C}" srcOrd="1" destOrd="0" presId="urn:microsoft.com/office/officeart/2008/layout/AlternatingHexagons"/>
    <dgm:cxn modelId="{97567F59-FB64-40E5-AE32-1DD125322EA1}" type="presParOf" srcId="{AFCBF196-A787-41BA-BD41-78FCF50E5EBF}" destId="{5C382509-1401-44D9-9149-07668EB7F965}" srcOrd="2" destOrd="0" presId="urn:microsoft.com/office/officeart/2008/layout/AlternatingHexagons"/>
    <dgm:cxn modelId="{F19E0F04-7AC2-47E1-9309-7DB7540715B7}" type="presParOf" srcId="{AFCBF196-A787-41BA-BD41-78FCF50E5EBF}" destId="{D865E7E2-45B4-482E-B893-7FCBDA6FB2AE}" srcOrd="3" destOrd="0" presId="urn:microsoft.com/office/officeart/2008/layout/AlternatingHexagons"/>
    <dgm:cxn modelId="{8F930CD2-898F-4852-9161-F117CB236B6D}" type="presParOf" srcId="{AFCBF196-A787-41BA-BD41-78FCF50E5EBF}" destId="{565E4DC9-D5DB-471B-A71D-B2ECF92B1283}" srcOrd="4" destOrd="0" presId="urn:microsoft.com/office/officeart/2008/layout/AlternatingHexagons"/>
    <dgm:cxn modelId="{075839B2-996D-400F-A98D-93B9207CDE0A}" type="presParOf" srcId="{3A40B3DB-50C7-47F7-A798-36474D0FA5ED}" destId="{6A1106DD-345D-4E76-A433-30A2F875DC3D}" srcOrd="3" destOrd="0" presId="urn:microsoft.com/office/officeart/2008/layout/AlternatingHexagons"/>
    <dgm:cxn modelId="{48D1470C-7AA6-4832-AF3C-D0A33495FB53}" type="presParOf" srcId="{3A40B3DB-50C7-47F7-A798-36474D0FA5ED}" destId="{E8CB4785-9E9F-4BB0-B3B2-F3380E4189E7}" srcOrd="4" destOrd="0" presId="urn:microsoft.com/office/officeart/2008/layout/AlternatingHexagons"/>
    <dgm:cxn modelId="{151CB4D7-12B0-48FF-9311-FDBC29A73226}" type="presParOf" srcId="{E8CB4785-9E9F-4BB0-B3B2-F3380E4189E7}" destId="{932C28F3-2A4A-4454-B9A6-875ACC7F66E4}" srcOrd="0" destOrd="0" presId="urn:microsoft.com/office/officeart/2008/layout/AlternatingHexagons"/>
    <dgm:cxn modelId="{F0E3E84B-3256-4338-B26B-2CB8F347BCC3}" type="presParOf" srcId="{E8CB4785-9E9F-4BB0-B3B2-F3380E4189E7}" destId="{141EE785-3429-4D40-8069-FA717E03D543}" srcOrd="1" destOrd="0" presId="urn:microsoft.com/office/officeart/2008/layout/AlternatingHexagons"/>
    <dgm:cxn modelId="{361F547F-A807-4DEF-A009-68929BC07D82}" type="presParOf" srcId="{E8CB4785-9E9F-4BB0-B3B2-F3380E4189E7}" destId="{8CEB930C-6B76-4938-96E6-DCDC5B34198E}" srcOrd="2" destOrd="0" presId="urn:microsoft.com/office/officeart/2008/layout/AlternatingHexagons"/>
    <dgm:cxn modelId="{88223F5A-83FC-4C21-B7B6-A03A3A71CD72}" type="presParOf" srcId="{E8CB4785-9E9F-4BB0-B3B2-F3380E4189E7}" destId="{854602B0-7354-4C61-81A1-3414F6D9FA1C}" srcOrd="3" destOrd="0" presId="urn:microsoft.com/office/officeart/2008/layout/AlternatingHexagons"/>
    <dgm:cxn modelId="{2521B91A-C5C4-4CF8-8516-51C3E6D92E66}" type="presParOf" srcId="{E8CB4785-9E9F-4BB0-B3B2-F3380E4189E7}" destId="{5F8954F8-6553-4B4C-9BDF-8042E3342E1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347EA6-1572-4DC0-AF19-81067517BB19}" type="doc">
      <dgm:prSet loTypeId="urn:microsoft.com/office/officeart/2005/8/layout/radial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685B70C-EACA-4A4B-B20E-DD2AE96CFD74}">
      <dgm:prSet phldrT="[Text]" custT="1"/>
      <dgm:spPr/>
      <dgm:t>
        <a:bodyPr/>
        <a:lstStyle/>
        <a:p>
          <a:r>
            <a:rPr lang="en-US" sz="2300" dirty="0" smtClean="0"/>
            <a:t>Excluded </a:t>
          </a:r>
          <a:r>
            <a:rPr lang="en-US" sz="1200" dirty="0" smtClean="0"/>
            <a:t>(e.g. persons with disabilities, women)</a:t>
          </a:r>
        </a:p>
      </dgm:t>
    </dgm:pt>
    <dgm:pt modelId="{8330E17A-44CA-4B32-920D-4120FADD65EC}" type="parTrans" cxnId="{018769B5-1004-4CE9-9DD6-AE3C6514B0A1}">
      <dgm:prSet/>
      <dgm:spPr/>
      <dgm:t>
        <a:bodyPr/>
        <a:lstStyle/>
        <a:p>
          <a:endParaRPr lang="en-US"/>
        </a:p>
      </dgm:t>
    </dgm:pt>
    <dgm:pt modelId="{2911FF5E-1DA5-4CF5-83D6-C9048B5A52AB}" type="sibTrans" cxnId="{018769B5-1004-4CE9-9DD6-AE3C6514B0A1}">
      <dgm:prSet/>
      <dgm:spPr/>
    </dgm:pt>
    <dgm:pt modelId="{6AFD1CE4-73C5-4202-A9BE-F41CB9F1FAD6}">
      <dgm:prSet phldrT="[Text]"/>
      <dgm:spPr/>
    </dgm:pt>
    <dgm:pt modelId="{238B243F-5A4A-4163-951F-234590837955}" type="parTrans" cxnId="{04F27C78-4239-498F-BC2A-9C08172245BC}">
      <dgm:prSet/>
      <dgm:spPr/>
      <dgm:t>
        <a:bodyPr/>
        <a:lstStyle/>
        <a:p>
          <a:endParaRPr lang="en-US"/>
        </a:p>
      </dgm:t>
    </dgm:pt>
    <dgm:pt modelId="{AA3AA6FB-CB48-4D25-82F8-DFEAA3683769}" type="sibTrans" cxnId="{04F27C78-4239-498F-BC2A-9C08172245BC}">
      <dgm:prSet/>
      <dgm:spPr/>
    </dgm:pt>
    <dgm:pt modelId="{B0CD2656-1DE6-468A-8D20-6984CAE746D5}">
      <dgm:prSet phldrT="[Text]" custT="1"/>
      <dgm:spPr/>
    </dgm:pt>
    <dgm:pt modelId="{6A4A2894-10C2-4645-A5F9-C35EADF66253}" type="parTrans" cxnId="{F37DC875-2F9F-4DEA-8A3F-C1EC14330FFD}">
      <dgm:prSet/>
      <dgm:spPr/>
      <dgm:t>
        <a:bodyPr/>
        <a:lstStyle/>
        <a:p>
          <a:endParaRPr lang="en-US"/>
        </a:p>
      </dgm:t>
    </dgm:pt>
    <dgm:pt modelId="{1AB8BB49-0B85-457C-9112-4305EF0E1CB6}" type="sibTrans" cxnId="{F37DC875-2F9F-4DEA-8A3F-C1EC14330FFD}">
      <dgm:prSet/>
      <dgm:spPr/>
    </dgm:pt>
    <dgm:pt modelId="{E7120D27-2E12-8944-AF43-DC3825DEC2DB}">
      <dgm:prSet phldrT="[Text]" custT="1"/>
      <dgm:spPr/>
      <dgm:t>
        <a:bodyPr/>
        <a:lstStyle/>
        <a:p>
          <a:r>
            <a:rPr lang="en-US" sz="2300" dirty="0" smtClean="0"/>
            <a:t>No education</a:t>
          </a:r>
        </a:p>
      </dgm:t>
    </dgm:pt>
    <dgm:pt modelId="{2C052B79-F730-8D48-AC64-E421EA16F1F0}" type="parTrans" cxnId="{8CEEA263-4816-0C4F-8A96-4490CEA78316}">
      <dgm:prSet/>
      <dgm:spPr/>
      <dgm:t>
        <a:bodyPr/>
        <a:lstStyle/>
        <a:p>
          <a:endParaRPr lang="en-US"/>
        </a:p>
      </dgm:t>
    </dgm:pt>
    <dgm:pt modelId="{A1228D88-11ED-3347-A7AD-9957A15C4821}" type="sibTrans" cxnId="{8CEEA263-4816-0C4F-8A96-4490CEA78316}">
      <dgm:prSet/>
      <dgm:spPr/>
      <dgm:t>
        <a:bodyPr/>
        <a:lstStyle/>
        <a:p>
          <a:endParaRPr lang="en-US"/>
        </a:p>
      </dgm:t>
    </dgm:pt>
    <dgm:pt modelId="{D383D916-6169-2149-B336-5C084CCDB14E}">
      <dgm:prSet phldrT="[Text]" custT="1"/>
      <dgm:spPr/>
      <dgm:t>
        <a:bodyPr/>
        <a:lstStyle/>
        <a:p>
          <a:r>
            <a:rPr lang="en-US" sz="2300" dirty="0" smtClean="0"/>
            <a:t>No health care </a:t>
          </a:r>
        </a:p>
      </dgm:t>
    </dgm:pt>
    <dgm:pt modelId="{557CFBA6-17F5-B549-8254-CB80B872C36A}" type="parTrans" cxnId="{8CDC25B7-5EE2-7542-8C64-3815DB6AE7CA}">
      <dgm:prSet/>
      <dgm:spPr/>
      <dgm:t>
        <a:bodyPr/>
        <a:lstStyle/>
        <a:p>
          <a:endParaRPr lang="en-US"/>
        </a:p>
      </dgm:t>
    </dgm:pt>
    <dgm:pt modelId="{F3E40022-1A0E-944C-8161-4CAA9F151492}" type="sibTrans" cxnId="{8CDC25B7-5EE2-7542-8C64-3815DB6AE7CA}">
      <dgm:prSet/>
      <dgm:spPr/>
      <dgm:t>
        <a:bodyPr/>
        <a:lstStyle/>
        <a:p>
          <a:endParaRPr lang="en-US"/>
        </a:p>
      </dgm:t>
    </dgm:pt>
    <dgm:pt modelId="{C36CA75B-7212-C743-B997-8E92ECBAF68A}">
      <dgm:prSet phldrT="[Text]" custT="1"/>
      <dgm:spPr/>
      <dgm:t>
        <a:bodyPr/>
        <a:lstStyle/>
        <a:p>
          <a:r>
            <a:rPr lang="en-US" sz="2300" dirty="0" smtClean="0"/>
            <a:t>No voice</a:t>
          </a:r>
        </a:p>
      </dgm:t>
    </dgm:pt>
    <dgm:pt modelId="{7A5B0AD3-DFD0-D741-A76A-01539B6F8793}" type="parTrans" cxnId="{6EFBBA89-8816-9746-A802-FF86C3C6B7C1}">
      <dgm:prSet/>
      <dgm:spPr/>
      <dgm:t>
        <a:bodyPr/>
        <a:lstStyle/>
        <a:p>
          <a:endParaRPr lang="en-US"/>
        </a:p>
      </dgm:t>
    </dgm:pt>
    <dgm:pt modelId="{EB9AD749-42EE-5B4D-B74C-1DEEA7DAF873}" type="sibTrans" cxnId="{6EFBBA89-8816-9746-A802-FF86C3C6B7C1}">
      <dgm:prSet/>
      <dgm:spPr/>
      <dgm:t>
        <a:bodyPr/>
        <a:lstStyle/>
        <a:p>
          <a:endParaRPr lang="en-US"/>
        </a:p>
      </dgm:t>
    </dgm:pt>
    <dgm:pt modelId="{B89E5EE5-4BEA-3C40-9B1E-5BD7C987AD52}">
      <dgm:prSet phldrT="[Text]" custT="1"/>
      <dgm:spPr/>
      <dgm:t>
        <a:bodyPr/>
        <a:lstStyle/>
        <a:p>
          <a:r>
            <a:rPr lang="en-US" sz="2300" dirty="0" smtClean="0"/>
            <a:t>No clean water, sanitation, electricity</a:t>
          </a:r>
        </a:p>
      </dgm:t>
    </dgm:pt>
    <dgm:pt modelId="{BD8836A1-4E62-D748-B057-EB60229F06D0}" type="parTrans" cxnId="{F7158F4A-474F-3646-96C6-34E006A579FA}">
      <dgm:prSet/>
      <dgm:spPr/>
      <dgm:t>
        <a:bodyPr/>
        <a:lstStyle/>
        <a:p>
          <a:endParaRPr lang="en-US"/>
        </a:p>
      </dgm:t>
    </dgm:pt>
    <dgm:pt modelId="{FC7587E5-C481-254D-8D3D-A13394DBC506}" type="sibTrans" cxnId="{F7158F4A-474F-3646-96C6-34E006A579FA}">
      <dgm:prSet/>
      <dgm:spPr/>
      <dgm:t>
        <a:bodyPr/>
        <a:lstStyle/>
        <a:p>
          <a:endParaRPr lang="en-US"/>
        </a:p>
      </dgm:t>
    </dgm:pt>
    <dgm:pt modelId="{54C51DF7-54BC-9643-9DDE-924564898630}">
      <dgm:prSet phldrT="[Text]" custT="1"/>
      <dgm:spPr/>
      <dgm:t>
        <a:bodyPr/>
        <a:lstStyle/>
        <a:p>
          <a:r>
            <a:rPr lang="en-US" sz="2300" dirty="0" smtClean="0"/>
            <a:t>No decent job</a:t>
          </a:r>
        </a:p>
      </dgm:t>
    </dgm:pt>
    <dgm:pt modelId="{FC9A6B1C-141E-0E4F-B235-D3715F9212C6}" type="parTrans" cxnId="{582D3783-9250-2A48-9DAC-38ACBB26E3D7}">
      <dgm:prSet/>
      <dgm:spPr/>
      <dgm:t>
        <a:bodyPr/>
        <a:lstStyle/>
        <a:p>
          <a:endParaRPr lang="en-US"/>
        </a:p>
      </dgm:t>
    </dgm:pt>
    <dgm:pt modelId="{81B92E9A-13D8-8546-8AD2-4C7C226C0046}" type="sibTrans" cxnId="{582D3783-9250-2A48-9DAC-38ACBB26E3D7}">
      <dgm:prSet/>
      <dgm:spPr/>
      <dgm:t>
        <a:bodyPr/>
        <a:lstStyle/>
        <a:p>
          <a:endParaRPr lang="en-US"/>
        </a:p>
      </dgm:t>
    </dgm:pt>
    <dgm:pt modelId="{49760BC0-C47E-3A4A-B4B5-55B052E4CFBA}" type="pres">
      <dgm:prSet presAssocID="{A9347EA6-1572-4DC0-AF19-81067517BB1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33B103-9F73-314D-8AF9-0149E0F2D901}" type="pres">
      <dgm:prSet presAssocID="{F685B70C-EACA-4A4B-B20E-DD2AE96CFD74}" presName="centerShape" presStyleLbl="node0" presStyleIdx="0" presStyleCnt="1"/>
      <dgm:spPr/>
      <dgm:t>
        <a:bodyPr/>
        <a:lstStyle/>
        <a:p>
          <a:endParaRPr lang="en-US"/>
        </a:p>
      </dgm:t>
    </dgm:pt>
    <dgm:pt modelId="{ABE6CBE6-8B8E-864C-8068-BF0799F01A97}" type="pres">
      <dgm:prSet presAssocID="{FC9A6B1C-141E-0E4F-B235-D3715F9212C6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EA23C338-F352-C544-9B3B-815EC97987D3}" type="pres">
      <dgm:prSet presAssocID="{54C51DF7-54BC-9643-9DDE-92456489863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64FF9-02D0-5C48-BE28-71B70F87B4AD}" type="pres">
      <dgm:prSet presAssocID="{2C052B79-F730-8D48-AC64-E421EA16F1F0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CA7FCF61-CEA0-CF47-9BD9-8D3736083D3B}" type="pres">
      <dgm:prSet presAssocID="{E7120D27-2E12-8944-AF43-DC3825DEC2D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ABA5E7-0AFD-6144-BEBB-8A9CE35DCB31}" type="pres">
      <dgm:prSet presAssocID="{557CFBA6-17F5-B549-8254-CB80B872C36A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022FFE25-9636-6F46-9A7C-D29B94C19BF1}" type="pres">
      <dgm:prSet presAssocID="{D383D916-6169-2149-B336-5C084CCDB14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252C01-AC60-5A4D-83DC-C228B5A5A068}" type="pres">
      <dgm:prSet presAssocID="{7A5B0AD3-DFD0-D741-A76A-01539B6F8793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5F0BFE32-3EDB-2342-A4D4-DC31EF270337}" type="pres">
      <dgm:prSet presAssocID="{C36CA75B-7212-C743-B997-8E92ECBAF68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8DE5F4-DC21-E243-A378-71A1C762997A}" type="pres">
      <dgm:prSet presAssocID="{BD8836A1-4E62-D748-B057-EB60229F06D0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76CB6FD1-EC4A-024C-A54D-CBC7CF4E196D}" type="pres">
      <dgm:prSet presAssocID="{B89E5EE5-4BEA-3C40-9B1E-5BD7C987AD5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158F4A-474F-3646-96C6-34E006A579FA}" srcId="{F685B70C-EACA-4A4B-B20E-DD2AE96CFD74}" destId="{B89E5EE5-4BEA-3C40-9B1E-5BD7C987AD52}" srcOrd="4" destOrd="0" parTransId="{BD8836A1-4E62-D748-B057-EB60229F06D0}" sibTransId="{FC7587E5-C481-254D-8D3D-A13394DBC506}"/>
    <dgm:cxn modelId="{64990C2D-4EB0-EB41-AB29-7DCE1B0962CC}" type="presOf" srcId="{B89E5EE5-4BEA-3C40-9B1E-5BD7C987AD52}" destId="{76CB6FD1-EC4A-024C-A54D-CBC7CF4E196D}" srcOrd="0" destOrd="0" presId="urn:microsoft.com/office/officeart/2005/8/layout/radial4"/>
    <dgm:cxn modelId="{78F046BF-43AC-584F-BE31-BA9CF2CA9FEB}" type="presOf" srcId="{557CFBA6-17F5-B549-8254-CB80B872C36A}" destId="{FEABA5E7-0AFD-6144-BEBB-8A9CE35DCB31}" srcOrd="0" destOrd="0" presId="urn:microsoft.com/office/officeart/2005/8/layout/radial4"/>
    <dgm:cxn modelId="{61973A29-093F-0F47-9915-6B98A4495E3E}" type="presOf" srcId="{D383D916-6169-2149-B336-5C084CCDB14E}" destId="{022FFE25-9636-6F46-9A7C-D29B94C19BF1}" srcOrd="0" destOrd="0" presId="urn:microsoft.com/office/officeart/2005/8/layout/radial4"/>
    <dgm:cxn modelId="{582D3783-9250-2A48-9DAC-38ACBB26E3D7}" srcId="{F685B70C-EACA-4A4B-B20E-DD2AE96CFD74}" destId="{54C51DF7-54BC-9643-9DDE-924564898630}" srcOrd="0" destOrd="0" parTransId="{FC9A6B1C-141E-0E4F-B235-D3715F9212C6}" sibTransId="{81B92E9A-13D8-8546-8AD2-4C7C226C0046}"/>
    <dgm:cxn modelId="{6FEE21E8-C689-C54C-8221-63DC30AFC132}" type="presOf" srcId="{2C052B79-F730-8D48-AC64-E421EA16F1F0}" destId="{69F64FF9-02D0-5C48-BE28-71B70F87B4AD}" srcOrd="0" destOrd="0" presId="urn:microsoft.com/office/officeart/2005/8/layout/radial4"/>
    <dgm:cxn modelId="{97EF95DE-37A7-744E-B251-5440C1B8D16D}" type="presOf" srcId="{E7120D27-2E12-8944-AF43-DC3825DEC2DB}" destId="{CA7FCF61-CEA0-CF47-9BD9-8D3736083D3B}" srcOrd="0" destOrd="0" presId="urn:microsoft.com/office/officeart/2005/8/layout/radial4"/>
    <dgm:cxn modelId="{6EFBBA89-8816-9746-A802-FF86C3C6B7C1}" srcId="{F685B70C-EACA-4A4B-B20E-DD2AE96CFD74}" destId="{C36CA75B-7212-C743-B997-8E92ECBAF68A}" srcOrd="3" destOrd="0" parTransId="{7A5B0AD3-DFD0-D741-A76A-01539B6F8793}" sibTransId="{EB9AD749-42EE-5B4D-B74C-1DEEA7DAF873}"/>
    <dgm:cxn modelId="{1AEDCE7C-5906-A84A-8AA2-A36D92D61084}" type="presOf" srcId="{FC9A6B1C-141E-0E4F-B235-D3715F9212C6}" destId="{ABE6CBE6-8B8E-864C-8068-BF0799F01A97}" srcOrd="0" destOrd="0" presId="urn:microsoft.com/office/officeart/2005/8/layout/radial4"/>
    <dgm:cxn modelId="{4D7F2CDA-7494-C94C-AEF3-AED7958D3B5F}" type="presOf" srcId="{BD8836A1-4E62-D748-B057-EB60229F06D0}" destId="{358DE5F4-DC21-E243-A378-71A1C762997A}" srcOrd="0" destOrd="0" presId="urn:microsoft.com/office/officeart/2005/8/layout/radial4"/>
    <dgm:cxn modelId="{B415E1EF-0EA7-4C4D-98F2-FCCAAE5A0543}" type="presOf" srcId="{A9347EA6-1572-4DC0-AF19-81067517BB19}" destId="{49760BC0-C47E-3A4A-B4B5-55B052E4CFBA}" srcOrd="0" destOrd="0" presId="urn:microsoft.com/office/officeart/2005/8/layout/radial4"/>
    <dgm:cxn modelId="{3BCD70A3-D4A4-4843-A6FD-C747C9F291C2}" type="presOf" srcId="{F685B70C-EACA-4A4B-B20E-DD2AE96CFD74}" destId="{0E33B103-9F73-314D-8AF9-0149E0F2D901}" srcOrd="0" destOrd="0" presId="urn:microsoft.com/office/officeart/2005/8/layout/radial4"/>
    <dgm:cxn modelId="{018769B5-1004-4CE9-9DD6-AE3C6514B0A1}" srcId="{A9347EA6-1572-4DC0-AF19-81067517BB19}" destId="{F685B70C-EACA-4A4B-B20E-DD2AE96CFD74}" srcOrd="0" destOrd="0" parTransId="{8330E17A-44CA-4B32-920D-4120FADD65EC}" sibTransId="{2911FF5E-1DA5-4CF5-83D6-C9048B5A52AB}"/>
    <dgm:cxn modelId="{4587C7E2-7BAB-5B42-A975-DC302DBBD0BB}" type="presOf" srcId="{54C51DF7-54BC-9643-9DDE-924564898630}" destId="{EA23C338-F352-C544-9B3B-815EC97987D3}" srcOrd="0" destOrd="0" presId="urn:microsoft.com/office/officeart/2005/8/layout/radial4"/>
    <dgm:cxn modelId="{04F27C78-4239-498F-BC2A-9C08172245BC}" srcId="{A9347EA6-1572-4DC0-AF19-81067517BB19}" destId="{6AFD1CE4-73C5-4202-A9BE-F41CB9F1FAD6}" srcOrd="1" destOrd="0" parTransId="{238B243F-5A4A-4163-951F-234590837955}" sibTransId="{AA3AA6FB-CB48-4D25-82F8-DFEAA3683769}"/>
    <dgm:cxn modelId="{F37DC875-2F9F-4DEA-8A3F-C1EC14330FFD}" srcId="{A9347EA6-1572-4DC0-AF19-81067517BB19}" destId="{B0CD2656-1DE6-468A-8D20-6984CAE746D5}" srcOrd="2" destOrd="0" parTransId="{6A4A2894-10C2-4645-A5F9-C35EADF66253}" sibTransId="{1AB8BB49-0B85-457C-9112-4305EF0E1CB6}"/>
    <dgm:cxn modelId="{8CEEA263-4816-0C4F-8A96-4490CEA78316}" srcId="{F685B70C-EACA-4A4B-B20E-DD2AE96CFD74}" destId="{E7120D27-2E12-8944-AF43-DC3825DEC2DB}" srcOrd="1" destOrd="0" parTransId="{2C052B79-F730-8D48-AC64-E421EA16F1F0}" sibTransId="{A1228D88-11ED-3347-A7AD-9957A15C4821}"/>
    <dgm:cxn modelId="{1F86CF4D-8012-6E44-B29D-3BB60B79BA0A}" type="presOf" srcId="{7A5B0AD3-DFD0-D741-A76A-01539B6F8793}" destId="{9F252C01-AC60-5A4D-83DC-C228B5A5A068}" srcOrd="0" destOrd="0" presId="urn:microsoft.com/office/officeart/2005/8/layout/radial4"/>
    <dgm:cxn modelId="{7BEC3F76-74ED-EF4F-85B2-A48DF7951D47}" type="presOf" srcId="{C36CA75B-7212-C743-B997-8E92ECBAF68A}" destId="{5F0BFE32-3EDB-2342-A4D4-DC31EF270337}" srcOrd="0" destOrd="0" presId="urn:microsoft.com/office/officeart/2005/8/layout/radial4"/>
    <dgm:cxn modelId="{8CDC25B7-5EE2-7542-8C64-3815DB6AE7CA}" srcId="{F685B70C-EACA-4A4B-B20E-DD2AE96CFD74}" destId="{D383D916-6169-2149-B336-5C084CCDB14E}" srcOrd="2" destOrd="0" parTransId="{557CFBA6-17F5-B549-8254-CB80B872C36A}" sibTransId="{F3E40022-1A0E-944C-8161-4CAA9F151492}"/>
    <dgm:cxn modelId="{6BBBA0B1-4186-294D-B002-39853F320E10}" type="presParOf" srcId="{49760BC0-C47E-3A4A-B4B5-55B052E4CFBA}" destId="{0E33B103-9F73-314D-8AF9-0149E0F2D901}" srcOrd="0" destOrd="0" presId="urn:microsoft.com/office/officeart/2005/8/layout/radial4"/>
    <dgm:cxn modelId="{51C82DD0-E8D2-984B-BF72-BD216C36A9E3}" type="presParOf" srcId="{49760BC0-C47E-3A4A-B4B5-55B052E4CFBA}" destId="{ABE6CBE6-8B8E-864C-8068-BF0799F01A97}" srcOrd="1" destOrd="0" presId="urn:microsoft.com/office/officeart/2005/8/layout/radial4"/>
    <dgm:cxn modelId="{B409D92D-B538-BE40-8EC9-15D558D4666B}" type="presParOf" srcId="{49760BC0-C47E-3A4A-B4B5-55B052E4CFBA}" destId="{EA23C338-F352-C544-9B3B-815EC97987D3}" srcOrd="2" destOrd="0" presId="urn:microsoft.com/office/officeart/2005/8/layout/radial4"/>
    <dgm:cxn modelId="{FD6088A1-D844-5F48-AF11-A65C4BCFF168}" type="presParOf" srcId="{49760BC0-C47E-3A4A-B4B5-55B052E4CFBA}" destId="{69F64FF9-02D0-5C48-BE28-71B70F87B4AD}" srcOrd="3" destOrd="0" presId="urn:microsoft.com/office/officeart/2005/8/layout/radial4"/>
    <dgm:cxn modelId="{8D462909-C6A8-EA47-B08A-2862FCF0E71E}" type="presParOf" srcId="{49760BC0-C47E-3A4A-B4B5-55B052E4CFBA}" destId="{CA7FCF61-CEA0-CF47-9BD9-8D3736083D3B}" srcOrd="4" destOrd="0" presId="urn:microsoft.com/office/officeart/2005/8/layout/radial4"/>
    <dgm:cxn modelId="{92F40A74-5E59-C242-AA9A-9372200383DB}" type="presParOf" srcId="{49760BC0-C47E-3A4A-B4B5-55B052E4CFBA}" destId="{FEABA5E7-0AFD-6144-BEBB-8A9CE35DCB31}" srcOrd="5" destOrd="0" presId="urn:microsoft.com/office/officeart/2005/8/layout/radial4"/>
    <dgm:cxn modelId="{2319BACE-2B45-444E-B5FC-6516A763FC4F}" type="presParOf" srcId="{49760BC0-C47E-3A4A-B4B5-55B052E4CFBA}" destId="{022FFE25-9636-6F46-9A7C-D29B94C19BF1}" srcOrd="6" destOrd="0" presId="urn:microsoft.com/office/officeart/2005/8/layout/radial4"/>
    <dgm:cxn modelId="{DBD4CB33-9B32-5542-B5A9-5E5D3CBF564E}" type="presParOf" srcId="{49760BC0-C47E-3A4A-B4B5-55B052E4CFBA}" destId="{9F252C01-AC60-5A4D-83DC-C228B5A5A068}" srcOrd="7" destOrd="0" presId="urn:microsoft.com/office/officeart/2005/8/layout/radial4"/>
    <dgm:cxn modelId="{A76F2B42-00E8-5945-B37F-2D54CB1D23FC}" type="presParOf" srcId="{49760BC0-C47E-3A4A-B4B5-55B052E4CFBA}" destId="{5F0BFE32-3EDB-2342-A4D4-DC31EF270337}" srcOrd="8" destOrd="0" presId="urn:microsoft.com/office/officeart/2005/8/layout/radial4"/>
    <dgm:cxn modelId="{E7B28645-2053-234C-AAAD-66B423FA6E53}" type="presParOf" srcId="{49760BC0-C47E-3A4A-B4B5-55B052E4CFBA}" destId="{358DE5F4-DC21-E243-A378-71A1C762997A}" srcOrd="9" destOrd="0" presId="urn:microsoft.com/office/officeart/2005/8/layout/radial4"/>
    <dgm:cxn modelId="{E0FF360F-118E-6D40-BD0B-6BC8494CDFF8}" type="presParOf" srcId="{49760BC0-C47E-3A4A-B4B5-55B052E4CFBA}" destId="{76CB6FD1-EC4A-024C-A54D-CBC7CF4E196D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1C73C-7F0E-F941-94C7-07BD3471796E}">
      <dsp:nvSpPr>
        <dsp:cNvPr id="0" name=""/>
        <dsp:cNvSpPr/>
      </dsp:nvSpPr>
      <dsp:spPr>
        <a:xfrm>
          <a:off x="1115760" y="2768"/>
          <a:ext cx="1945696" cy="1219079"/>
        </a:xfrm>
        <a:prstGeom prst="roundRect">
          <a:avLst>
            <a:gd name="adj" fmla="val 10000"/>
          </a:avLst>
        </a:prstGeom>
        <a:solidFill>
          <a:sysClr val="window" lastClr="FFFFFF">
            <a:lumMod val="85000"/>
          </a:sysClr>
        </a:solidFill>
        <a:ln w="25400">
          <a:solidFill>
            <a:srgbClr val="48BC97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392442"/>
              </a:solidFill>
              <a:latin typeface="Calibri"/>
              <a:ea typeface="+mn-ea"/>
              <a:cs typeface="+mn-cs"/>
            </a:rPr>
            <a:t>Outcome</a:t>
          </a:r>
          <a:endParaRPr lang="en-US" sz="2400" b="1" kern="1200" dirty="0">
            <a:solidFill>
              <a:srgbClr val="392442"/>
            </a:solidFill>
            <a:latin typeface="Calibri"/>
            <a:ea typeface="+mn-ea"/>
            <a:cs typeface="+mn-cs"/>
          </a:endParaRPr>
        </a:p>
      </dsp:txBody>
      <dsp:txXfrm>
        <a:off x="1151466" y="38474"/>
        <a:ext cx="1874284" cy="1147667"/>
      </dsp:txXfrm>
    </dsp:sp>
    <dsp:sp modelId="{0BE53D31-9DE9-4E49-AEAA-2CF6B98FCEF0}">
      <dsp:nvSpPr>
        <dsp:cNvPr id="0" name=""/>
        <dsp:cNvSpPr/>
      </dsp:nvSpPr>
      <dsp:spPr>
        <a:xfrm>
          <a:off x="1310330" y="1221847"/>
          <a:ext cx="203529" cy="494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5325"/>
              </a:lnTo>
              <a:lnTo>
                <a:pt x="257579" y="625325"/>
              </a:lnTo>
            </a:path>
          </a:pathLst>
        </a:custGeom>
        <a:noFill/>
        <a:ln w="25400" cap="flat" cmpd="sng" algn="ctr">
          <a:solidFill>
            <a:srgbClr val="48BC97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DCAE9-5352-304F-905D-F64336BC3EB0}">
      <dsp:nvSpPr>
        <dsp:cNvPr id="0" name=""/>
        <dsp:cNvSpPr/>
      </dsp:nvSpPr>
      <dsp:spPr>
        <a:xfrm>
          <a:off x="1513859" y="1386550"/>
          <a:ext cx="1054099" cy="658812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rgbClr val="48BC97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392442"/>
              </a:solidFill>
              <a:latin typeface="Calibri"/>
              <a:ea typeface="+mn-ea"/>
              <a:cs typeface="+mn-cs"/>
            </a:rPr>
            <a:t>Income</a:t>
          </a:r>
          <a:endParaRPr lang="en-US" sz="1400" b="1" kern="1200" dirty="0">
            <a:solidFill>
              <a:srgbClr val="392442"/>
            </a:solidFill>
            <a:latin typeface="Calibri"/>
            <a:ea typeface="+mn-ea"/>
            <a:cs typeface="+mn-cs"/>
          </a:endParaRPr>
        </a:p>
      </dsp:txBody>
      <dsp:txXfrm>
        <a:off x="1533155" y="1405846"/>
        <a:ext cx="1015507" cy="620220"/>
      </dsp:txXfrm>
    </dsp:sp>
    <dsp:sp modelId="{80E6F654-CFE4-8A46-9A78-434C03CACDEC}">
      <dsp:nvSpPr>
        <dsp:cNvPr id="0" name=""/>
        <dsp:cNvSpPr/>
      </dsp:nvSpPr>
      <dsp:spPr>
        <a:xfrm>
          <a:off x="1310330" y="1221847"/>
          <a:ext cx="194569" cy="1317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7534"/>
              </a:lnTo>
              <a:lnTo>
                <a:pt x="246239" y="1667534"/>
              </a:lnTo>
            </a:path>
          </a:pathLst>
        </a:custGeom>
        <a:noFill/>
        <a:ln w="25400" cap="flat" cmpd="sng" algn="ctr">
          <a:solidFill>
            <a:srgbClr val="48BC97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7160E4-6841-D94B-A63C-38557B7E2F65}">
      <dsp:nvSpPr>
        <dsp:cNvPr id="0" name=""/>
        <dsp:cNvSpPr/>
      </dsp:nvSpPr>
      <dsp:spPr>
        <a:xfrm>
          <a:off x="1504899" y="2210066"/>
          <a:ext cx="1054099" cy="65881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8BC97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392442"/>
              </a:solidFill>
              <a:latin typeface="Calibri"/>
              <a:ea typeface="+mn-ea"/>
              <a:cs typeface="+mn-cs"/>
            </a:rPr>
            <a:t>Wealth</a:t>
          </a:r>
          <a:endParaRPr lang="en-US" sz="1400" b="1" kern="1200" dirty="0">
            <a:solidFill>
              <a:srgbClr val="392442"/>
            </a:solidFill>
            <a:latin typeface="Calibri"/>
            <a:ea typeface="+mn-ea"/>
            <a:cs typeface="+mn-cs"/>
          </a:endParaRPr>
        </a:p>
      </dsp:txBody>
      <dsp:txXfrm>
        <a:off x="1524195" y="2229362"/>
        <a:ext cx="1015507" cy="620220"/>
      </dsp:txXfrm>
    </dsp:sp>
    <dsp:sp modelId="{1B3A1651-45CB-3449-AF31-E4FF09052BD6}">
      <dsp:nvSpPr>
        <dsp:cNvPr id="0" name=""/>
        <dsp:cNvSpPr/>
      </dsp:nvSpPr>
      <dsp:spPr>
        <a:xfrm>
          <a:off x="3390862" y="2768"/>
          <a:ext cx="1945696" cy="1220265"/>
        </a:xfrm>
        <a:prstGeom prst="roundRect">
          <a:avLst>
            <a:gd name="adj" fmla="val 10000"/>
          </a:avLst>
        </a:prstGeom>
        <a:solidFill>
          <a:sysClr val="window" lastClr="FFFFFF">
            <a:lumMod val="85000"/>
          </a:sysClr>
        </a:solidFill>
        <a:ln w="25400">
          <a:solidFill>
            <a:srgbClr val="48BC97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392442"/>
              </a:solidFill>
              <a:latin typeface="Calibri"/>
              <a:ea typeface="+mn-ea"/>
              <a:cs typeface="+mn-cs"/>
            </a:rPr>
            <a:t>Opportunities</a:t>
          </a:r>
          <a:endParaRPr lang="en-US" sz="2400" b="1" kern="1200" dirty="0">
            <a:solidFill>
              <a:srgbClr val="392442"/>
            </a:solidFill>
            <a:latin typeface="Calibri"/>
            <a:ea typeface="+mn-ea"/>
            <a:cs typeface="+mn-cs"/>
          </a:endParaRPr>
        </a:p>
      </dsp:txBody>
      <dsp:txXfrm>
        <a:off x="3426602" y="38508"/>
        <a:ext cx="1874216" cy="1148785"/>
      </dsp:txXfrm>
    </dsp:sp>
    <dsp:sp modelId="{1DE7D4CF-3538-0C45-BA44-EDCB1CE2FBDA}">
      <dsp:nvSpPr>
        <dsp:cNvPr id="0" name=""/>
        <dsp:cNvSpPr/>
      </dsp:nvSpPr>
      <dsp:spPr>
        <a:xfrm>
          <a:off x="3585432" y="1223033"/>
          <a:ext cx="194569" cy="494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5325"/>
              </a:lnTo>
              <a:lnTo>
                <a:pt x="246239" y="625325"/>
              </a:lnTo>
            </a:path>
          </a:pathLst>
        </a:custGeom>
        <a:noFill/>
        <a:ln w="25400" cap="flat" cmpd="sng" algn="ctr">
          <a:solidFill>
            <a:srgbClr val="48BC97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850954-F0FE-4748-9D87-63BF80720C5A}">
      <dsp:nvSpPr>
        <dsp:cNvPr id="0" name=""/>
        <dsp:cNvSpPr/>
      </dsp:nvSpPr>
      <dsp:spPr>
        <a:xfrm>
          <a:off x="3780002" y="1387736"/>
          <a:ext cx="1054099" cy="6588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rgbClr val="48BC97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392442"/>
              </a:solidFill>
              <a:latin typeface="Calibri"/>
              <a:ea typeface="+mn-ea"/>
              <a:cs typeface="+mn-cs"/>
            </a:rPr>
            <a:t>Health</a:t>
          </a:r>
          <a:endParaRPr lang="en-US" sz="1400" b="1" kern="1200" dirty="0">
            <a:solidFill>
              <a:srgbClr val="392442"/>
            </a:solidFill>
            <a:latin typeface="Calibri"/>
            <a:ea typeface="+mn-ea"/>
            <a:cs typeface="+mn-cs"/>
          </a:endParaRPr>
        </a:p>
      </dsp:txBody>
      <dsp:txXfrm>
        <a:off x="3799298" y="1407032"/>
        <a:ext cx="1015507" cy="620220"/>
      </dsp:txXfrm>
    </dsp:sp>
    <dsp:sp modelId="{4E005033-8DAB-674B-B44D-A4B4FDEDBAAD}">
      <dsp:nvSpPr>
        <dsp:cNvPr id="0" name=""/>
        <dsp:cNvSpPr/>
      </dsp:nvSpPr>
      <dsp:spPr>
        <a:xfrm>
          <a:off x="3585432" y="1223033"/>
          <a:ext cx="194569" cy="1317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7534"/>
              </a:lnTo>
              <a:lnTo>
                <a:pt x="246239" y="1667534"/>
              </a:lnTo>
            </a:path>
          </a:pathLst>
        </a:custGeom>
        <a:noFill/>
        <a:ln w="25400" cap="flat" cmpd="sng" algn="ctr">
          <a:solidFill>
            <a:srgbClr val="48BC97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558A7-1830-004A-99FF-61AF8C1CD87D}">
      <dsp:nvSpPr>
        <dsp:cNvPr id="0" name=""/>
        <dsp:cNvSpPr/>
      </dsp:nvSpPr>
      <dsp:spPr>
        <a:xfrm>
          <a:off x="3780002" y="2211251"/>
          <a:ext cx="1054099" cy="658812"/>
        </a:xfrm>
        <a:prstGeom prst="roundRect">
          <a:avLst>
            <a:gd name="adj" fmla="val 10000"/>
          </a:avLst>
        </a:prstGeom>
        <a:solidFill>
          <a:sysClr val="window" lastClr="FFFFFF">
            <a:lumMod val="95000"/>
            <a:alpha val="90000"/>
          </a:sysClr>
        </a:solidFill>
        <a:ln w="25400" cap="flat" cmpd="sng" algn="ctr">
          <a:solidFill>
            <a:srgbClr val="48BC97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392442"/>
              </a:solidFill>
              <a:latin typeface="Calibri"/>
              <a:ea typeface="+mn-ea"/>
              <a:cs typeface="+mn-cs"/>
            </a:rPr>
            <a:t>Education</a:t>
          </a:r>
          <a:endParaRPr lang="en-US" sz="1400" b="1" kern="1200" dirty="0">
            <a:solidFill>
              <a:srgbClr val="392442"/>
            </a:solidFill>
            <a:latin typeface="Calibri"/>
            <a:ea typeface="+mn-ea"/>
            <a:cs typeface="+mn-cs"/>
          </a:endParaRPr>
        </a:p>
      </dsp:txBody>
      <dsp:txXfrm>
        <a:off x="3799298" y="2230547"/>
        <a:ext cx="1015507" cy="620220"/>
      </dsp:txXfrm>
    </dsp:sp>
    <dsp:sp modelId="{D3C9721F-03CA-7D4B-B829-D7B9D5C6C3E1}">
      <dsp:nvSpPr>
        <dsp:cNvPr id="0" name=""/>
        <dsp:cNvSpPr/>
      </dsp:nvSpPr>
      <dsp:spPr>
        <a:xfrm>
          <a:off x="3585432" y="1223033"/>
          <a:ext cx="194569" cy="2141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9743"/>
              </a:lnTo>
              <a:lnTo>
                <a:pt x="246239" y="2709743"/>
              </a:lnTo>
            </a:path>
          </a:pathLst>
        </a:custGeom>
        <a:noFill/>
        <a:ln w="25400" cap="flat" cmpd="sng" algn="ctr">
          <a:solidFill>
            <a:srgbClr val="48BC97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C15D7-03D0-2440-93BB-51E4966C119B}">
      <dsp:nvSpPr>
        <dsp:cNvPr id="0" name=""/>
        <dsp:cNvSpPr/>
      </dsp:nvSpPr>
      <dsp:spPr>
        <a:xfrm>
          <a:off x="3780002" y="3034767"/>
          <a:ext cx="1054099" cy="65881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8BC97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392442"/>
              </a:solidFill>
              <a:latin typeface="Calibri"/>
              <a:ea typeface="+mn-ea"/>
              <a:cs typeface="+mn-cs"/>
            </a:rPr>
            <a:t>Water, Sanitation, Energy</a:t>
          </a:r>
          <a:endParaRPr lang="en-US" sz="1400" b="1" kern="1200" dirty="0">
            <a:solidFill>
              <a:srgbClr val="392442"/>
            </a:solidFill>
            <a:latin typeface="Calibri"/>
            <a:ea typeface="+mn-ea"/>
            <a:cs typeface="+mn-cs"/>
          </a:endParaRPr>
        </a:p>
      </dsp:txBody>
      <dsp:txXfrm>
        <a:off x="3799298" y="3054063"/>
        <a:ext cx="1015507" cy="620220"/>
      </dsp:txXfrm>
    </dsp:sp>
    <dsp:sp modelId="{90FB5538-9648-404D-B792-47EE81EFED4D}">
      <dsp:nvSpPr>
        <dsp:cNvPr id="0" name=""/>
        <dsp:cNvSpPr/>
      </dsp:nvSpPr>
      <dsp:spPr>
        <a:xfrm>
          <a:off x="3585432" y="1223033"/>
          <a:ext cx="194569" cy="2964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4654"/>
              </a:lnTo>
              <a:lnTo>
                <a:pt x="194569" y="296465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E0225-F802-41DF-9A25-2C752D57E2E3}">
      <dsp:nvSpPr>
        <dsp:cNvPr id="0" name=""/>
        <dsp:cNvSpPr/>
      </dsp:nvSpPr>
      <dsp:spPr>
        <a:xfrm>
          <a:off x="3780002" y="3858282"/>
          <a:ext cx="1054099" cy="65881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8BC97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392442"/>
              </a:solidFill>
              <a:latin typeface="Calibri"/>
              <a:ea typeface="+mn-ea"/>
              <a:cs typeface="+mn-cs"/>
            </a:rPr>
            <a:t>Employment</a:t>
          </a:r>
          <a:endParaRPr lang="en-US" sz="1400" b="1" kern="1200" dirty="0">
            <a:solidFill>
              <a:srgbClr val="392442"/>
            </a:solidFill>
            <a:latin typeface="Calibri"/>
            <a:ea typeface="+mn-ea"/>
            <a:cs typeface="+mn-cs"/>
          </a:endParaRPr>
        </a:p>
      </dsp:txBody>
      <dsp:txXfrm>
        <a:off x="3799298" y="3877578"/>
        <a:ext cx="1015507" cy="620220"/>
      </dsp:txXfrm>
    </dsp:sp>
    <dsp:sp modelId="{47A82F25-DA4B-1E43-B5A8-637C52583043}">
      <dsp:nvSpPr>
        <dsp:cNvPr id="0" name=""/>
        <dsp:cNvSpPr/>
      </dsp:nvSpPr>
      <dsp:spPr>
        <a:xfrm>
          <a:off x="5665965" y="2768"/>
          <a:ext cx="1937158" cy="1217418"/>
        </a:xfrm>
        <a:prstGeom prst="roundRect">
          <a:avLst>
            <a:gd name="adj" fmla="val 10000"/>
          </a:avLst>
        </a:prstGeom>
        <a:solidFill>
          <a:sysClr val="window" lastClr="FFFFFF">
            <a:lumMod val="85000"/>
          </a:sysClr>
        </a:solidFill>
        <a:ln w="25400">
          <a:solidFill>
            <a:srgbClr val="48BC97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392442"/>
              </a:solidFill>
              <a:latin typeface="Calibri"/>
              <a:ea typeface="+mn-ea"/>
              <a:cs typeface="+mn-cs"/>
            </a:rPr>
            <a:t>Population Groups</a:t>
          </a:r>
          <a:endParaRPr lang="en-US" sz="2400" b="1" kern="1200" dirty="0">
            <a:solidFill>
              <a:srgbClr val="392442"/>
            </a:solidFill>
            <a:latin typeface="Calibri"/>
            <a:ea typeface="+mn-ea"/>
            <a:cs typeface="+mn-cs"/>
          </a:endParaRPr>
        </a:p>
      </dsp:txBody>
      <dsp:txXfrm>
        <a:off x="5701622" y="38425"/>
        <a:ext cx="1865844" cy="1146104"/>
      </dsp:txXfrm>
    </dsp:sp>
    <dsp:sp modelId="{57ECE063-1676-264A-90F2-5EA0DAF64E6C}">
      <dsp:nvSpPr>
        <dsp:cNvPr id="0" name=""/>
        <dsp:cNvSpPr/>
      </dsp:nvSpPr>
      <dsp:spPr>
        <a:xfrm>
          <a:off x="5859681" y="1220187"/>
          <a:ext cx="193715" cy="494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5325"/>
              </a:lnTo>
              <a:lnTo>
                <a:pt x="245159" y="625325"/>
              </a:lnTo>
            </a:path>
          </a:pathLst>
        </a:custGeom>
        <a:noFill/>
        <a:ln w="25400" cap="flat" cmpd="sng" algn="ctr">
          <a:solidFill>
            <a:srgbClr val="48BC97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993537-4401-A44F-8BF2-625030280FF6}">
      <dsp:nvSpPr>
        <dsp:cNvPr id="0" name=""/>
        <dsp:cNvSpPr/>
      </dsp:nvSpPr>
      <dsp:spPr>
        <a:xfrm>
          <a:off x="6053396" y="1384890"/>
          <a:ext cx="1054099" cy="6588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rgbClr val="48BC97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392442"/>
              </a:solidFill>
              <a:latin typeface="Calibri"/>
              <a:ea typeface="+mn-ea"/>
              <a:cs typeface="+mn-cs"/>
            </a:rPr>
            <a:t>Women/ Men</a:t>
          </a:r>
          <a:endParaRPr lang="en-US" sz="1400" b="1" kern="1200" dirty="0">
            <a:solidFill>
              <a:srgbClr val="392442"/>
            </a:solidFill>
            <a:latin typeface="Calibri"/>
            <a:ea typeface="+mn-ea"/>
            <a:cs typeface="+mn-cs"/>
          </a:endParaRPr>
        </a:p>
      </dsp:txBody>
      <dsp:txXfrm>
        <a:off x="6072692" y="1404186"/>
        <a:ext cx="1015507" cy="620220"/>
      </dsp:txXfrm>
    </dsp:sp>
    <dsp:sp modelId="{82489310-A519-6F4E-9166-988AF4829A2A}">
      <dsp:nvSpPr>
        <dsp:cNvPr id="0" name=""/>
        <dsp:cNvSpPr/>
      </dsp:nvSpPr>
      <dsp:spPr>
        <a:xfrm>
          <a:off x="5859681" y="1220187"/>
          <a:ext cx="193715" cy="1317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7534"/>
              </a:lnTo>
              <a:lnTo>
                <a:pt x="245159" y="1667534"/>
              </a:lnTo>
            </a:path>
          </a:pathLst>
        </a:custGeom>
        <a:noFill/>
        <a:ln w="25400" cap="flat" cmpd="sng" algn="ctr">
          <a:solidFill>
            <a:srgbClr val="48BC97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AC2BF-25F5-DE4A-9848-902E23F70AE1}">
      <dsp:nvSpPr>
        <dsp:cNvPr id="0" name=""/>
        <dsp:cNvSpPr/>
      </dsp:nvSpPr>
      <dsp:spPr>
        <a:xfrm>
          <a:off x="6053396" y="2208405"/>
          <a:ext cx="1054099" cy="65881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8BC97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392442"/>
              </a:solidFill>
              <a:latin typeface="Calibri"/>
              <a:ea typeface="+mn-ea"/>
              <a:cs typeface="+mn-cs"/>
            </a:rPr>
            <a:t>Rural/ Urban</a:t>
          </a:r>
          <a:endParaRPr lang="en-US" sz="1400" b="1" kern="1200" dirty="0">
            <a:solidFill>
              <a:srgbClr val="392442"/>
            </a:solidFill>
            <a:latin typeface="Calibri"/>
            <a:ea typeface="+mn-ea"/>
            <a:cs typeface="+mn-cs"/>
          </a:endParaRPr>
        </a:p>
      </dsp:txBody>
      <dsp:txXfrm>
        <a:off x="6072692" y="2227701"/>
        <a:ext cx="1015507" cy="620220"/>
      </dsp:txXfrm>
    </dsp:sp>
    <dsp:sp modelId="{180C4FBD-BD58-47FE-9F60-AB5931881A48}">
      <dsp:nvSpPr>
        <dsp:cNvPr id="0" name=""/>
        <dsp:cNvSpPr/>
      </dsp:nvSpPr>
      <dsp:spPr>
        <a:xfrm>
          <a:off x="5859681" y="1220187"/>
          <a:ext cx="193715" cy="2141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1139"/>
              </a:lnTo>
              <a:lnTo>
                <a:pt x="193715" y="214113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EFD7D-9DC9-4EDA-87DB-8612491503C8}">
      <dsp:nvSpPr>
        <dsp:cNvPr id="0" name=""/>
        <dsp:cNvSpPr/>
      </dsp:nvSpPr>
      <dsp:spPr>
        <a:xfrm>
          <a:off x="6053396" y="3031920"/>
          <a:ext cx="1054099" cy="65881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8BC97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392442"/>
              </a:solidFill>
              <a:latin typeface="Calibri"/>
              <a:ea typeface="+mn-ea"/>
              <a:cs typeface="+mn-cs"/>
            </a:rPr>
            <a:t>Ethnicity/ Religion</a:t>
          </a:r>
          <a:endParaRPr lang="en-US" sz="1400" b="1" kern="1200" dirty="0">
            <a:solidFill>
              <a:srgbClr val="392442"/>
            </a:solidFill>
            <a:latin typeface="Calibri"/>
            <a:ea typeface="+mn-ea"/>
            <a:cs typeface="+mn-cs"/>
          </a:endParaRPr>
        </a:p>
      </dsp:txBody>
      <dsp:txXfrm>
        <a:off x="6072692" y="3051216"/>
        <a:ext cx="1015507" cy="6202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071B0-F0F1-4ECD-914D-9225CFEBAC0C}">
      <dsp:nvSpPr>
        <dsp:cNvPr id="0" name=""/>
        <dsp:cNvSpPr/>
      </dsp:nvSpPr>
      <dsp:spPr>
        <a:xfrm rot="5400000">
          <a:off x="4009991" y="113889"/>
          <a:ext cx="1751293" cy="152362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Decent jobs</a:t>
          </a:r>
        </a:p>
      </dsp:txBody>
      <dsp:txXfrm rot="-5400000">
        <a:off x="4361257" y="272965"/>
        <a:ext cx="1048761" cy="1205473"/>
      </dsp:txXfrm>
    </dsp:sp>
    <dsp:sp modelId="{DB1FE5BC-1A5A-4A84-977D-D193231BED85}">
      <dsp:nvSpPr>
        <dsp:cNvPr id="0" name=""/>
        <dsp:cNvSpPr/>
      </dsp:nvSpPr>
      <dsp:spPr>
        <a:xfrm>
          <a:off x="5693684" y="350313"/>
          <a:ext cx="1954443" cy="1050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FF67E4-D72B-4589-98E6-DC9D05996301}">
      <dsp:nvSpPr>
        <dsp:cNvPr id="0" name=""/>
        <dsp:cNvSpPr/>
      </dsp:nvSpPr>
      <dsp:spPr>
        <a:xfrm rot="5400000">
          <a:off x="2364475" y="113889"/>
          <a:ext cx="1751293" cy="152362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Education</a:t>
          </a:r>
          <a:endParaRPr lang="en-US" sz="2000" kern="1200" dirty="0"/>
        </a:p>
      </dsp:txBody>
      <dsp:txXfrm rot="-5400000">
        <a:off x="2715741" y="272965"/>
        <a:ext cx="1048761" cy="1205473"/>
      </dsp:txXfrm>
    </dsp:sp>
    <dsp:sp modelId="{D4322A48-1550-440A-9D25-F968562AADA5}">
      <dsp:nvSpPr>
        <dsp:cNvPr id="0" name=""/>
        <dsp:cNvSpPr/>
      </dsp:nvSpPr>
      <dsp:spPr>
        <a:xfrm rot="5400000">
          <a:off x="3184081" y="1600387"/>
          <a:ext cx="1751293" cy="152362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Voice</a:t>
          </a:r>
          <a:endParaRPr lang="en-US" sz="2900" kern="1200" dirty="0"/>
        </a:p>
      </dsp:txBody>
      <dsp:txXfrm rot="-5400000">
        <a:off x="3535347" y="1759463"/>
        <a:ext cx="1048761" cy="1205473"/>
      </dsp:txXfrm>
    </dsp:sp>
    <dsp:sp modelId="{03CC1C7F-60E1-436F-BC84-83EE4858499C}">
      <dsp:nvSpPr>
        <dsp:cNvPr id="0" name=""/>
        <dsp:cNvSpPr/>
      </dsp:nvSpPr>
      <dsp:spPr>
        <a:xfrm>
          <a:off x="1343471" y="1836811"/>
          <a:ext cx="1891397" cy="1050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5E4DC9-D5DB-471B-A71D-B2ECF92B1283}">
      <dsp:nvSpPr>
        <dsp:cNvPr id="0" name=""/>
        <dsp:cNvSpPr/>
      </dsp:nvSpPr>
      <dsp:spPr>
        <a:xfrm rot="5400000">
          <a:off x="4829596" y="1600387"/>
          <a:ext cx="1751293" cy="152362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6750160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Health</a:t>
          </a:r>
          <a:endParaRPr lang="en-US" sz="3000" kern="1200" dirty="0"/>
        </a:p>
      </dsp:txBody>
      <dsp:txXfrm rot="-5400000">
        <a:off x="5180862" y="1759463"/>
        <a:ext cx="1048761" cy="1205473"/>
      </dsp:txXfrm>
    </dsp:sp>
    <dsp:sp modelId="{932C28F3-2A4A-4454-B9A6-875ACC7F66E4}">
      <dsp:nvSpPr>
        <dsp:cNvPr id="0" name=""/>
        <dsp:cNvSpPr/>
      </dsp:nvSpPr>
      <dsp:spPr>
        <a:xfrm rot="5400000">
          <a:off x="4009991" y="3086885"/>
          <a:ext cx="1751293" cy="152362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9000212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Clean Energy</a:t>
          </a:r>
          <a:endParaRPr lang="en-US" sz="2300" kern="1200" dirty="0"/>
        </a:p>
      </dsp:txBody>
      <dsp:txXfrm rot="-5400000">
        <a:off x="4361257" y="3245961"/>
        <a:ext cx="1048761" cy="1205473"/>
      </dsp:txXfrm>
    </dsp:sp>
    <dsp:sp modelId="{141EE785-3429-4D40-8069-FA717E03D543}">
      <dsp:nvSpPr>
        <dsp:cNvPr id="0" name=""/>
        <dsp:cNvSpPr/>
      </dsp:nvSpPr>
      <dsp:spPr>
        <a:xfrm>
          <a:off x="5693684" y="3323309"/>
          <a:ext cx="1954443" cy="1050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8954F8-6553-4B4C-9BDF-8042E3342E1C}">
      <dsp:nvSpPr>
        <dsp:cNvPr id="0" name=""/>
        <dsp:cNvSpPr/>
      </dsp:nvSpPr>
      <dsp:spPr>
        <a:xfrm rot="5400000">
          <a:off x="2364475" y="3086885"/>
          <a:ext cx="1751293" cy="152362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1250266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Water and Sanitation</a:t>
          </a:r>
          <a:endParaRPr lang="en-US" sz="2000" kern="1200" dirty="0"/>
        </a:p>
      </dsp:txBody>
      <dsp:txXfrm rot="-5400000">
        <a:off x="2715741" y="3245961"/>
        <a:ext cx="1048761" cy="12054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3B103-9F73-314D-8AF9-0149E0F2D901}">
      <dsp:nvSpPr>
        <dsp:cNvPr id="0" name=""/>
        <dsp:cNvSpPr/>
      </dsp:nvSpPr>
      <dsp:spPr>
        <a:xfrm>
          <a:off x="3490567" y="2713895"/>
          <a:ext cx="2010465" cy="201046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Excluded </a:t>
          </a:r>
          <a:r>
            <a:rPr lang="en-US" sz="1200" kern="1200" dirty="0" smtClean="0"/>
            <a:t>(e.g. persons with disabilities, women)</a:t>
          </a:r>
        </a:p>
      </dsp:txBody>
      <dsp:txXfrm>
        <a:off x="3784993" y="3008321"/>
        <a:ext cx="1421613" cy="1421613"/>
      </dsp:txXfrm>
    </dsp:sp>
    <dsp:sp modelId="{ABE6CBE6-8B8E-864C-8068-BF0799F01A97}">
      <dsp:nvSpPr>
        <dsp:cNvPr id="0" name=""/>
        <dsp:cNvSpPr/>
      </dsp:nvSpPr>
      <dsp:spPr>
        <a:xfrm rot="10800000">
          <a:off x="1540687" y="3432637"/>
          <a:ext cx="1842636" cy="57298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3C338-F352-C544-9B3B-815EC97987D3}">
      <dsp:nvSpPr>
        <dsp:cNvPr id="0" name=""/>
        <dsp:cNvSpPr/>
      </dsp:nvSpPr>
      <dsp:spPr>
        <a:xfrm>
          <a:off x="585716" y="2955151"/>
          <a:ext cx="1909942" cy="15279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No decent job</a:t>
          </a:r>
        </a:p>
      </dsp:txBody>
      <dsp:txXfrm>
        <a:off x="630468" y="2999903"/>
        <a:ext cx="1820438" cy="1438449"/>
      </dsp:txXfrm>
    </dsp:sp>
    <dsp:sp modelId="{69F64FF9-02D0-5C48-BE28-71B70F87B4AD}">
      <dsp:nvSpPr>
        <dsp:cNvPr id="0" name=""/>
        <dsp:cNvSpPr/>
      </dsp:nvSpPr>
      <dsp:spPr>
        <a:xfrm rot="13500000">
          <a:off x="2136371" y="1994527"/>
          <a:ext cx="1842636" cy="57298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7FCF61-CEA0-CF47-9BD9-8D3736083D3B}">
      <dsp:nvSpPr>
        <dsp:cNvPr id="0" name=""/>
        <dsp:cNvSpPr/>
      </dsp:nvSpPr>
      <dsp:spPr>
        <a:xfrm>
          <a:off x="1451248" y="865571"/>
          <a:ext cx="1909942" cy="1527953"/>
        </a:xfrm>
        <a:prstGeom prst="roundRect">
          <a:avLst>
            <a:gd name="adj" fmla="val 1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No education</a:t>
          </a:r>
        </a:p>
      </dsp:txBody>
      <dsp:txXfrm>
        <a:off x="1496000" y="910323"/>
        <a:ext cx="1820438" cy="1438449"/>
      </dsp:txXfrm>
    </dsp:sp>
    <dsp:sp modelId="{FEABA5E7-0AFD-6144-BEBB-8A9CE35DCB31}">
      <dsp:nvSpPr>
        <dsp:cNvPr id="0" name=""/>
        <dsp:cNvSpPr/>
      </dsp:nvSpPr>
      <dsp:spPr>
        <a:xfrm rot="16200000">
          <a:off x="3574481" y="1398842"/>
          <a:ext cx="1842636" cy="57298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5625133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2FFE25-9636-6F46-9A7C-D29B94C19BF1}">
      <dsp:nvSpPr>
        <dsp:cNvPr id="0" name=""/>
        <dsp:cNvSpPr/>
      </dsp:nvSpPr>
      <dsp:spPr>
        <a:xfrm>
          <a:off x="3540828" y="38"/>
          <a:ext cx="1909942" cy="1527953"/>
        </a:xfrm>
        <a:prstGeom prst="roundRect">
          <a:avLst>
            <a:gd name="adj" fmla="val 10000"/>
          </a:avLst>
        </a:prstGeom>
        <a:solidFill>
          <a:schemeClr val="accent3">
            <a:hueOff val="5625133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No health care </a:t>
          </a:r>
        </a:p>
      </dsp:txBody>
      <dsp:txXfrm>
        <a:off x="3585580" y="44790"/>
        <a:ext cx="1820438" cy="1438449"/>
      </dsp:txXfrm>
    </dsp:sp>
    <dsp:sp modelId="{9F252C01-AC60-5A4D-83DC-C228B5A5A068}">
      <dsp:nvSpPr>
        <dsp:cNvPr id="0" name=""/>
        <dsp:cNvSpPr/>
      </dsp:nvSpPr>
      <dsp:spPr>
        <a:xfrm rot="18900000">
          <a:off x="5012591" y="1994527"/>
          <a:ext cx="1842636" cy="57298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8437700"/>
            <a:satOff val="-12660"/>
            <a:lumOff val="-2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0BFE32-3EDB-2342-A4D4-DC31EF270337}">
      <dsp:nvSpPr>
        <dsp:cNvPr id="0" name=""/>
        <dsp:cNvSpPr/>
      </dsp:nvSpPr>
      <dsp:spPr>
        <a:xfrm>
          <a:off x="5630409" y="865571"/>
          <a:ext cx="1909942" cy="1527953"/>
        </a:xfrm>
        <a:prstGeom prst="roundRect">
          <a:avLst>
            <a:gd name="adj" fmla="val 10000"/>
          </a:avLst>
        </a:prstGeom>
        <a:solidFill>
          <a:schemeClr val="accent3">
            <a:hueOff val="8437700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No voice</a:t>
          </a:r>
        </a:p>
      </dsp:txBody>
      <dsp:txXfrm>
        <a:off x="5675161" y="910323"/>
        <a:ext cx="1820438" cy="1438449"/>
      </dsp:txXfrm>
    </dsp:sp>
    <dsp:sp modelId="{358DE5F4-DC21-E243-A378-71A1C762997A}">
      <dsp:nvSpPr>
        <dsp:cNvPr id="0" name=""/>
        <dsp:cNvSpPr/>
      </dsp:nvSpPr>
      <dsp:spPr>
        <a:xfrm>
          <a:off x="5608276" y="3432637"/>
          <a:ext cx="1842636" cy="57298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1250266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B6FD1-EC4A-024C-A54D-CBC7CF4E196D}">
      <dsp:nvSpPr>
        <dsp:cNvPr id="0" name=""/>
        <dsp:cNvSpPr/>
      </dsp:nvSpPr>
      <dsp:spPr>
        <a:xfrm>
          <a:off x="6495941" y="2955151"/>
          <a:ext cx="1909942" cy="1527953"/>
        </a:xfrm>
        <a:prstGeom prst="roundRect">
          <a:avLst>
            <a:gd name="adj" fmla="val 10000"/>
          </a:avLst>
        </a:prstGeom>
        <a:solidFill>
          <a:schemeClr val="accent3">
            <a:hueOff val="11250266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No clean water, sanitation, electricity</a:t>
          </a:r>
        </a:p>
      </dsp:txBody>
      <dsp:txXfrm>
        <a:off x="6540693" y="2999903"/>
        <a:ext cx="1820438" cy="1438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0.34136</cdr:x>
      <cdr:y>0.27727</cdr:y>
    </cdr:from>
    <cdr:to>
      <cdr:x>0.448</cdr:x>
      <cdr:y>0.46482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27159" y="13518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39457-D792-4C52-A31C-35CF0822359C}" type="datetimeFigureOut">
              <a:rPr lang="en-US" smtClean="0"/>
              <a:pPr/>
              <a:t>8/9/17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0AB53-3AE7-4FA4-9703-CFAA8FB870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7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0AB53-3AE7-4FA4-9703-CFAA8FB8706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91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I</a:t>
            </a:r>
            <a:r>
              <a:rPr lang="en-US" baseline="0" dirty="0" smtClean="0"/>
              <a:t> thank you for your time and welcome your questions.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0AB53-3AE7-4FA4-9703-CFAA8FB8706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36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0AB53-3AE7-4FA4-9703-CFAA8FB8706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38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0AB53-3AE7-4FA4-9703-CFAA8FB8706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99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0AB53-3AE7-4FA4-9703-CFAA8FB8706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68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0AB53-3AE7-4FA4-9703-CFAA8FB8706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12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0AB53-3AE7-4FA4-9703-CFAA8FB8706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68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0AB53-3AE7-4FA4-9703-CFAA8FB8706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28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0AB53-3AE7-4FA4-9703-CFAA8FB8706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49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0AB53-3AE7-4FA4-9703-CFAA8FB8706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2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1DE8-42F1-4BC8-93A0-680EBF2207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4A11-F258-4961-BA12-42FCD0A87D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93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1DE8-42F1-4BC8-93A0-680EBF2207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4A11-F258-4961-BA12-42FCD0A87D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286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1DE8-42F1-4BC8-93A0-680EBF2207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4A11-F258-4961-BA12-42FCD0A87D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44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9647-F1E8-4706-BE10-B7F4BB8682BA}" type="datetimeFigureOut">
              <a:rPr lang="en-US" smtClean="0"/>
              <a:pPr/>
              <a:t>8/9/17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8D36-4E58-4E35-AF40-FD0A98430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68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9647-F1E8-4706-BE10-B7F4BB8682BA}" type="datetimeFigureOut">
              <a:rPr lang="en-US" smtClean="0"/>
              <a:pPr/>
              <a:t>8/9/17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8D36-4E58-4E35-AF40-FD0A98430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98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9647-F1E8-4706-BE10-B7F4BB8682BA}" type="datetimeFigureOut">
              <a:rPr lang="en-US" smtClean="0"/>
              <a:pPr/>
              <a:t>8/9/17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8D36-4E58-4E35-AF40-FD0A98430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9647-F1E8-4706-BE10-B7F4BB8682BA}" type="datetimeFigureOut">
              <a:rPr lang="en-US" smtClean="0"/>
              <a:pPr/>
              <a:t>8/9/17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8D36-4E58-4E35-AF40-FD0A98430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39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9647-F1E8-4706-BE10-B7F4BB8682BA}" type="datetimeFigureOut">
              <a:rPr lang="en-US" smtClean="0"/>
              <a:pPr/>
              <a:t>8/9/17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8D36-4E58-4E35-AF40-FD0A98430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69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9647-F1E8-4706-BE10-B7F4BB8682BA}" type="datetimeFigureOut">
              <a:rPr lang="en-US" smtClean="0"/>
              <a:pPr/>
              <a:t>8/9/17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8D36-4E58-4E35-AF40-FD0A98430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20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9647-F1E8-4706-BE10-B7F4BB8682BA}" type="datetimeFigureOut">
              <a:rPr lang="en-US" smtClean="0"/>
              <a:pPr/>
              <a:t>8/9/17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8D36-4E58-4E35-AF40-FD0A98430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64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9647-F1E8-4706-BE10-B7F4BB8682BA}" type="datetimeFigureOut">
              <a:rPr lang="en-US" smtClean="0"/>
              <a:pPr/>
              <a:t>8/9/17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8D36-4E58-4E35-AF40-FD0A98430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8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1DE8-42F1-4BC8-93A0-680EBF2207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4A11-F258-4961-BA12-42FCD0A87D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313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9647-F1E8-4706-BE10-B7F4BB8682BA}" type="datetimeFigureOut">
              <a:rPr lang="en-US" smtClean="0"/>
              <a:pPr/>
              <a:t>8/9/17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8D36-4E58-4E35-AF40-FD0A98430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43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9647-F1E8-4706-BE10-B7F4BB8682BA}" type="datetimeFigureOut">
              <a:rPr lang="en-US" smtClean="0"/>
              <a:pPr/>
              <a:t>8/9/17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8D36-4E58-4E35-AF40-FD0A98430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53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9647-F1E8-4706-BE10-B7F4BB8682BA}" type="datetimeFigureOut">
              <a:rPr lang="en-US" smtClean="0"/>
              <a:pPr/>
              <a:t>8/9/17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8D36-4E58-4E35-AF40-FD0A98430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57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1DE8-42F1-4BC8-93A0-680EBF2207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4A11-F258-4961-BA12-42FCD0A87D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9318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1DE8-42F1-4BC8-93A0-680EBF2207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4A11-F258-4961-BA12-42FCD0A87D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3130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1DE8-42F1-4BC8-93A0-680EBF2207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4A11-F258-4961-BA12-42FCD0A87D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58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1DE8-42F1-4BC8-93A0-680EBF2207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4A11-F258-4961-BA12-42FCD0A87D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50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1DE8-42F1-4BC8-93A0-680EBF2207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4A11-F258-4961-BA12-42FCD0A87D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000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1DE8-42F1-4BC8-93A0-680EBF2207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4A11-F258-4961-BA12-42FCD0A87D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171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1DE8-42F1-4BC8-93A0-680EBF2207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4A11-F258-4961-BA12-42FCD0A87D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2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1DE8-42F1-4BC8-93A0-680EBF2207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4A11-F258-4961-BA12-42FCD0A87D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582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1DE8-42F1-4BC8-93A0-680EBF2207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4A11-F258-4961-BA12-42FCD0A87D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0316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1DE8-42F1-4BC8-93A0-680EBF2207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4A11-F258-4961-BA12-42FCD0A87D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2162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1DE8-42F1-4BC8-93A0-680EBF2207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4A11-F258-4961-BA12-42FCD0A87D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286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1DE8-42F1-4BC8-93A0-680EBF2207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4A11-F258-4961-BA12-42FCD0A87D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44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1DE8-42F1-4BC8-93A0-680EBF2207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4A11-F258-4961-BA12-42FCD0A87D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5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1DE8-42F1-4BC8-93A0-680EBF2207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4A11-F258-4961-BA12-42FCD0A87D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0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1DE8-42F1-4BC8-93A0-680EBF2207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4A11-F258-4961-BA12-42FCD0A87D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1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1DE8-42F1-4BC8-93A0-680EBF2207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4A11-F258-4961-BA12-42FCD0A87D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20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1DE8-42F1-4BC8-93A0-680EBF2207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4A11-F258-4961-BA12-42FCD0A87D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031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1DE8-42F1-4BC8-93A0-680EBF2207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4A11-F258-4961-BA12-42FCD0A87D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21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61DE8-42F1-4BC8-93A0-680EBF2207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54A11-F258-4961-BA12-42FCD0A87D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3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09647-F1E8-4706-BE10-B7F4BB8682BA}" type="datetimeFigureOut">
              <a:rPr lang="en-US" smtClean="0"/>
              <a:pPr/>
              <a:t>8/9/17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48D36-4E58-4E35-AF40-FD0A98430FF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4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61DE8-42F1-4BC8-93A0-680EBF2207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54A11-F258-4961-BA12-42FCD0A87D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3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33528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Inequality</a:t>
            </a:r>
            <a:r>
              <a:rPr lang="en-US" sz="4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US" sz="3200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in Asia and the Pacific</a:t>
            </a:r>
            <a:endParaRPr lang="en-US" sz="48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980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04800" y="40386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i="1" dirty="0" smtClean="0">
                <a:solidFill>
                  <a:srgbClr val="FFFFFF"/>
                </a:solidFill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For more information:</a:t>
            </a:r>
          </a:p>
          <a:p>
            <a:pPr algn="ctr">
              <a:spcBef>
                <a:spcPct val="0"/>
              </a:spcBef>
            </a:pPr>
            <a:endParaRPr lang="en-US" sz="2000" i="1" dirty="0" smtClean="0">
              <a:solidFill>
                <a:srgbClr val="FFFFFF"/>
              </a:solidFill>
              <a:latin typeface="Book Antiqua" panose="02040602050305030304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ct val="0"/>
              </a:spcBef>
            </a:pPr>
            <a:r>
              <a:rPr lang="en-US" sz="2000" i="1" dirty="0" smtClean="0">
                <a:solidFill>
                  <a:srgbClr val="FFFFFF"/>
                </a:solidFill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Email: escap-sdd@un.org</a:t>
            </a:r>
          </a:p>
          <a:p>
            <a:pPr algn="ctr">
              <a:spcBef>
                <a:spcPct val="0"/>
              </a:spcBef>
            </a:pPr>
            <a:r>
              <a:rPr lang="en-US" sz="2000" i="1" dirty="0" smtClean="0">
                <a:solidFill>
                  <a:srgbClr val="FFFFFF"/>
                </a:solidFill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Website: www.unescap.org</a:t>
            </a:r>
          </a:p>
        </p:txBody>
      </p:sp>
    </p:spTree>
    <p:extLst>
      <p:ext uri="{BB962C8B-B14F-4D97-AF65-F5344CB8AC3E}">
        <p14:creationId xmlns:p14="http://schemas.microsoft.com/office/powerpoint/2010/main" val="1457680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Inequalities are multidimensional</a:t>
            </a:r>
            <a:endParaRPr lang="en-US" sz="3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8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4624795"/>
              </p:ext>
            </p:extLst>
          </p:nvPr>
        </p:nvGraphicFramePr>
        <p:xfrm>
          <a:off x="304800" y="1295400"/>
          <a:ext cx="8718884" cy="4519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7772400" y="5495925"/>
            <a:ext cx="171928" cy="0"/>
          </a:xfrm>
          <a:prstGeom prst="line">
            <a:avLst/>
          </a:prstGeom>
          <a:ln w="25400">
            <a:solidFill>
              <a:srgbClr val="48BC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271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="" xmlns:lc="http://schemas.openxmlformats.org/drawingml/2006/lockedCanvas"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0554752"/>
              </p:ext>
            </p:extLst>
          </p:nvPr>
        </p:nvGraphicFramePr>
        <p:xfrm>
          <a:off x="457200" y="0"/>
          <a:ext cx="8077200" cy="617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276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  <a:t>Inequality of Opportunities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241876"/>
              </p:ext>
            </p:extLst>
          </p:nvPr>
        </p:nvGraphicFramePr>
        <p:xfrm>
          <a:off x="0" y="1295400"/>
          <a:ext cx="8991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8438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82796663"/>
              </p:ext>
            </p:extLst>
          </p:nvPr>
        </p:nvGraphicFramePr>
        <p:xfrm>
          <a:off x="304800" y="1524000"/>
          <a:ext cx="8534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Opportunity: </a:t>
            </a:r>
            <a:r>
              <a:rPr lang="en-US" sz="31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as</a:t>
            </a:r>
            <a:r>
              <a:rPr lang="en-US" sz="5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access to electricity </a:t>
            </a:r>
            <a:r>
              <a:rPr lang="en-US" sz="31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falls, inequality increases </a:t>
            </a:r>
            <a:endParaRPr lang="en-US" sz="31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744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Horizontal Inequalities</a:t>
            </a:r>
            <a:endParaRPr lang="en-US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536977"/>
              </p:ext>
            </p:extLst>
          </p:nvPr>
        </p:nvGraphicFramePr>
        <p:xfrm>
          <a:off x="0" y="1295400"/>
          <a:ext cx="8991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397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Horizontal inequalities: e.g. </a:t>
            </a:r>
            <a:r>
              <a:rPr lang="en-US" sz="45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Caste, Rural </a:t>
            </a:r>
            <a:endParaRPr lang="en-US" sz="28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In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India</a:t>
            </a:r>
            <a:r>
              <a:rPr lang="en-US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: </a:t>
            </a:r>
            <a:r>
              <a:rPr lang="en-US" sz="45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caste</a:t>
            </a:r>
            <a:r>
              <a:rPr lang="en-US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is still the 3</a:t>
            </a:r>
            <a:r>
              <a:rPr lang="en-US" baseline="30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rd</a:t>
            </a:r>
            <a:r>
              <a:rPr lang="en-US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most important factor in determining access to a range of opportunities (1</a:t>
            </a:r>
            <a:r>
              <a:rPr lang="en-US" baseline="30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st</a:t>
            </a:r>
            <a:r>
              <a:rPr lang="en-US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: wealth, 2</a:t>
            </a:r>
            <a:r>
              <a:rPr lang="en-US" baseline="30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nd</a:t>
            </a:r>
            <a:r>
              <a:rPr lang="en-US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: residence)</a:t>
            </a:r>
          </a:p>
          <a:p>
            <a:endParaRPr lang="en-US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In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Indonesia</a:t>
            </a:r>
            <a:r>
              <a:rPr lang="en-US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: opportunity gaps are closing, but more slowly for </a:t>
            </a:r>
            <a:r>
              <a:rPr lang="en-US" sz="45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residents of rural areas, outside Java </a:t>
            </a:r>
            <a:endParaRPr lang="en-US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496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2209800" cy="48006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Women are more represented  in vulnerable employment</a:t>
            </a:r>
            <a:endParaRPr lang="en-US" sz="28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5638800"/>
            <a:ext cx="1523999" cy="25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600" i="1" baseline="-25000" dirty="0" smtClean="0">
                <a:solidFill>
                  <a:srgbClr val="FFFFFF"/>
                </a:solidFill>
                <a:latin typeface="Book Antiqua" pitchFamily="18" charset="0"/>
                <a:ea typeface="MS PGothic" pitchFamily="34" charset="-128"/>
                <a:cs typeface="Angsana New" pitchFamily="18" charset="-34"/>
              </a:rPr>
              <a:t>Source</a:t>
            </a:r>
            <a:r>
              <a:rPr kumimoji="1" lang="en-US" sz="1600" baseline="-25000" dirty="0" smtClean="0">
                <a:solidFill>
                  <a:srgbClr val="FFFFFF"/>
                </a:solidFill>
                <a:latin typeface="Book Antiqua" pitchFamily="18" charset="0"/>
                <a:ea typeface="MS PGothic" pitchFamily="34" charset="-128"/>
                <a:cs typeface="Angsana New" pitchFamily="18" charset="-34"/>
              </a:rPr>
              <a:t>: ILO estimates</a:t>
            </a:r>
            <a:endParaRPr kumimoji="1" lang="en-US" sz="2000" baseline="-25000" dirty="0">
              <a:solidFill>
                <a:srgbClr val="FFFFFF"/>
              </a:solidFill>
              <a:latin typeface="Book Antiqua" pitchFamily="18" charset="0"/>
              <a:ea typeface="MS PGothic" pitchFamily="34" charset="-128"/>
              <a:cs typeface="Angsana New" pitchFamily="18" charset="-34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482463"/>
              </p:ext>
            </p:extLst>
          </p:nvPr>
        </p:nvGraphicFramePr>
        <p:xfrm>
          <a:off x="2590800" y="228600"/>
          <a:ext cx="6438900" cy="5719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7911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28800"/>
            <a:ext cx="3810000" cy="868362"/>
          </a:xfrm>
        </p:spPr>
        <p:txBody>
          <a:bodyPr>
            <a:noAutofit/>
          </a:bodyPr>
          <a:lstStyle/>
          <a:p>
            <a:pPr algn="l"/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</a:rPr>
              <a:t>However, some positive trends: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</a:rPr>
            </a:b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</a:rPr>
              <a:t>increased spending</a:t>
            </a:r>
            <a:b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</a:rPr>
            </a:b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</a:rPr>
              <a:t>on social protection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"/>
            <a:ext cx="5615730" cy="587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81000" y="4177759"/>
            <a:ext cx="1418293" cy="74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600" i="1" baseline="-25000" dirty="0">
                <a:solidFill>
                  <a:srgbClr val="FFFFFF"/>
                </a:solidFill>
                <a:latin typeface="Book Antiqua" pitchFamily="18" charset="0"/>
                <a:ea typeface="MS PGothic" pitchFamily="34" charset="-128"/>
                <a:cs typeface="Angsana New" pitchFamily="18" charset="-34"/>
              </a:rPr>
              <a:t>Source</a:t>
            </a:r>
            <a:r>
              <a:rPr kumimoji="1" lang="en-US" sz="1600" baseline="-25000" dirty="0">
                <a:solidFill>
                  <a:srgbClr val="FFFFFF"/>
                </a:solidFill>
                <a:latin typeface="Book Antiqua" pitchFamily="18" charset="0"/>
                <a:ea typeface="MS PGothic" pitchFamily="34" charset="-128"/>
                <a:cs typeface="Angsana New" pitchFamily="18" charset="-34"/>
              </a:rPr>
              <a:t>: ESCAP, based on ADB Key Indicators for Asia and the Pacific, 2014</a:t>
            </a:r>
          </a:p>
        </p:txBody>
      </p:sp>
    </p:spTree>
    <p:extLst>
      <p:ext uri="{BB962C8B-B14F-4D97-AF65-F5344CB8AC3E}">
        <p14:creationId xmlns:p14="http://schemas.microsoft.com/office/powerpoint/2010/main" val="2412344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 Time for Equal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4026</TotalTime>
  <Words>228</Words>
  <Application>Microsoft Macintosh PowerPoint</Application>
  <PresentationFormat>On-screen Show (4:3)</PresentationFormat>
  <Paragraphs>55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3_Office Theme</vt:lpstr>
      <vt:lpstr>Theme Time for Equality</vt:lpstr>
      <vt:lpstr>4_Office Theme</vt:lpstr>
      <vt:lpstr>Inequality in Asia and the Pacific</vt:lpstr>
      <vt:lpstr>Inequalities are multidimensional</vt:lpstr>
      <vt:lpstr>PowerPoint Presentation</vt:lpstr>
      <vt:lpstr>Inequality of Opportunities</vt:lpstr>
      <vt:lpstr>Opportunity: as access to electricity falls, inequality increases </vt:lpstr>
      <vt:lpstr>Horizontal Inequalities</vt:lpstr>
      <vt:lpstr>Horizontal inequalities: e.g. Caste, Rural </vt:lpstr>
      <vt:lpstr>Women are more represented  in vulnerable employment</vt:lpstr>
      <vt:lpstr>However, some positive trends: increased spending on social protection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ggggg</dc:title>
  <dc:creator>Grace Puliyel</dc:creator>
  <cp:lastModifiedBy>Ermina Sokou</cp:lastModifiedBy>
  <cp:revision>486</cp:revision>
  <cp:lastPrinted>2017-01-26T09:30:36Z</cp:lastPrinted>
  <dcterms:created xsi:type="dcterms:W3CDTF">2015-12-03T04:25:30Z</dcterms:created>
  <dcterms:modified xsi:type="dcterms:W3CDTF">2017-08-09T09:55:29Z</dcterms:modified>
</cp:coreProperties>
</file>