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29" r:id="rId2"/>
    <p:sldId id="356" r:id="rId3"/>
    <p:sldId id="333" r:id="rId4"/>
    <p:sldId id="334" r:id="rId5"/>
    <p:sldId id="347" r:id="rId6"/>
    <p:sldId id="355" r:id="rId7"/>
    <p:sldId id="349" r:id="rId8"/>
    <p:sldId id="358" r:id="rId9"/>
    <p:sldId id="331" r:id="rId10"/>
    <p:sldId id="318" r:id="rId11"/>
    <p:sldId id="352" r:id="rId12"/>
    <p:sldId id="354" r:id="rId13"/>
    <p:sldId id="348" r:id="rId14"/>
    <p:sldId id="360" r:id="rId15"/>
    <p:sldId id="350" r:id="rId16"/>
    <p:sldId id="346" r:id="rId17"/>
    <p:sldId id="344" r:id="rId18"/>
  </p:sldIdLst>
  <p:sldSz cx="12192000" cy="6858000"/>
  <p:notesSz cx="7315200" cy="12344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35B1"/>
    <a:srgbClr val="297AB1"/>
    <a:srgbClr val="FFC000"/>
    <a:srgbClr val="FAAD00"/>
    <a:srgbClr val="BFBFBF"/>
    <a:srgbClr val="D9D9D9"/>
    <a:srgbClr val="EFC1FF"/>
    <a:srgbClr val="00A7E2"/>
    <a:srgbClr val="1A0C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213" autoAdjust="0"/>
    <p:restoredTop sz="93899" autoAdjust="0"/>
  </p:normalViewPr>
  <p:slideViewPr>
    <p:cSldViewPr snapToGrid="0">
      <p:cViewPr>
        <p:scale>
          <a:sx n="51" d="100"/>
          <a:sy n="51" d="100"/>
        </p:scale>
        <p:origin x="680" y="3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619364"/>
          </a:xfrm>
          <a:prstGeom prst="rect">
            <a:avLst/>
          </a:prstGeom>
        </p:spPr>
        <p:txBody>
          <a:bodyPr vert="horz" lIns="112334" tIns="56167" rIns="112334" bIns="56167" rtlCol="0"/>
          <a:lstStyle>
            <a:lvl1pPr algn="l">
              <a:defRPr sz="15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619364"/>
          </a:xfrm>
          <a:prstGeom prst="rect">
            <a:avLst/>
          </a:prstGeom>
        </p:spPr>
        <p:txBody>
          <a:bodyPr vert="horz" lIns="112334" tIns="56167" rIns="112334" bIns="56167" rtlCol="0"/>
          <a:lstStyle>
            <a:lvl1pPr algn="r">
              <a:defRPr sz="1500"/>
            </a:lvl1pPr>
          </a:lstStyle>
          <a:p>
            <a:fld id="{B038D69E-7861-43B2-AA8F-864EC76C4182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44450" y="1543050"/>
            <a:ext cx="7404100" cy="4165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12334" tIns="56167" rIns="112334" bIns="5616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5940742"/>
            <a:ext cx="5852160" cy="4860608"/>
          </a:xfrm>
          <a:prstGeom prst="rect">
            <a:avLst/>
          </a:prstGeom>
        </p:spPr>
        <p:txBody>
          <a:bodyPr vert="horz" lIns="112334" tIns="56167" rIns="112334" bIns="5616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725038"/>
            <a:ext cx="3169920" cy="619362"/>
          </a:xfrm>
          <a:prstGeom prst="rect">
            <a:avLst/>
          </a:prstGeom>
        </p:spPr>
        <p:txBody>
          <a:bodyPr vert="horz" lIns="112334" tIns="56167" rIns="112334" bIns="56167" rtlCol="0" anchor="b"/>
          <a:lstStyle>
            <a:lvl1pPr algn="l">
              <a:defRPr sz="15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11725038"/>
            <a:ext cx="3169920" cy="619362"/>
          </a:xfrm>
          <a:prstGeom prst="rect">
            <a:avLst/>
          </a:prstGeom>
        </p:spPr>
        <p:txBody>
          <a:bodyPr vert="horz" lIns="112334" tIns="56167" rIns="112334" bIns="56167" rtlCol="0" anchor="b"/>
          <a:lstStyle>
            <a:lvl1pPr algn="r">
              <a:defRPr sz="1500"/>
            </a:lvl1pPr>
          </a:lstStyle>
          <a:p>
            <a:fld id="{3C773E1D-AAE1-43A7-9BDF-ABAE9A686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28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73E1D-AAE1-43A7-9BDF-ABAE9A686F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20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A374-BF9C-4AD2-844B-2ECABC525CC6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602D3-7C78-49FB-9F93-4DBBD0DF0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21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A374-BF9C-4AD2-844B-2ECABC525CC6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602D3-7C78-49FB-9F93-4DBBD0DF0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425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A374-BF9C-4AD2-844B-2ECABC525CC6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602D3-7C78-49FB-9F93-4DBBD0DF0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68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A374-BF9C-4AD2-844B-2ECABC525CC6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602D3-7C78-49FB-9F93-4DBBD0DF0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68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A374-BF9C-4AD2-844B-2ECABC525CC6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602D3-7C78-49FB-9F93-4DBBD0DF0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02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A374-BF9C-4AD2-844B-2ECABC525CC6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602D3-7C78-49FB-9F93-4DBBD0DF0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96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A374-BF9C-4AD2-844B-2ECABC525CC6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602D3-7C78-49FB-9F93-4DBBD0DF0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06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A374-BF9C-4AD2-844B-2ECABC525CC6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602D3-7C78-49FB-9F93-4DBBD0DF0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69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A374-BF9C-4AD2-844B-2ECABC525CC6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602D3-7C78-49FB-9F93-4DBBD0DF0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26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A374-BF9C-4AD2-844B-2ECABC525CC6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602D3-7C78-49FB-9F93-4DBBD0DF0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7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0A374-BF9C-4AD2-844B-2ECABC525CC6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602D3-7C78-49FB-9F93-4DBBD0DF0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761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0A374-BF9C-4AD2-844B-2ECABC525CC6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602D3-7C78-49FB-9F93-4DBBD0DF0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781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nnindonesia.com/ekonomi/20160203181112-92-108683/bri-cetak-laba-rp252-triliun-pada-2015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roup 188"/>
          <p:cNvGrpSpPr/>
          <p:nvPr/>
        </p:nvGrpSpPr>
        <p:grpSpPr>
          <a:xfrm>
            <a:off x="2426894" y="1107464"/>
            <a:ext cx="8684617" cy="4652105"/>
            <a:chOff x="0" y="8918"/>
            <a:chExt cx="12351453" cy="6616325"/>
          </a:xfrm>
        </p:grpSpPr>
        <p:pic>
          <p:nvPicPr>
            <p:cNvPr id="172" name="image -02.jpg"/>
            <p:cNvPicPr>
              <a:picLocks noChangeAspect="1"/>
            </p:cNvPicPr>
            <p:nvPr/>
          </p:nvPicPr>
          <p:blipFill>
            <a:blip r:embed="rId2">
              <a:alphaModFix amt="76436"/>
              <a:extLst/>
            </a:blip>
            <a:srcRect b="388"/>
            <a:stretch>
              <a:fillRect/>
            </a:stretch>
          </p:blipFill>
          <p:spPr>
            <a:xfrm flipH="1">
              <a:off x="19966" y="25400"/>
              <a:ext cx="11745648" cy="65197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7" name="Group 187"/>
            <p:cNvGrpSpPr/>
            <p:nvPr/>
          </p:nvGrpSpPr>
          <p:grpSpPr>
            <a:xfrm>
              <a:off x="0" y="8918"/>
              <a:ext cx="12351455" cy="6616327"/>
              <a:chOff x="12700" y="0"/>
              <a:chExt cx="12351454" cy="6616325"/>
            </a:xfrm>
          </p:grpSpPr>
          <p:pic>
            <p:nvPicPr>
              <p:cNvPr id="173" name="image9.jp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1569" t="34408" r="14797" b="28507"/>
              <a:stretch>
                <a:fillRect/>
              </a:stretch>
            </p:blipFill>
            <p:spPr>
              <a:xfrm>
                <a:off x="9532168" y="3116795"/>
                <a:ext cx="2735616" cy="18178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4" name="image1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40467" t="26218" r="30401" b="49128"/>
              <a:stretch>
                <a:fillRect/>
              </a:stretch>
            </p:blipFill>
            <p:spPr>
              <a:xfrm>
                <a:off x="6980175" y="1653843"/>
                <a:ext cx="2893999" cy="163277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5" name="image1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7619" t="26290" r="67670" b="48994"/>
              <a:stretch>
                <a:fillRect/>
              </a:stretch>
            </p:blipFill>
            <p:spPr>
              <a:xfrm>
                <a:off x="6980295" y="3203909"/>
                <a:ext cx="2893900" cy="19295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6" name="image2.jp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2465032" y="4222"/>
                <a:ext cx="2466801" cy="164355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7" name="image3.jp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t="15526" b="41244"/>
              <a:stretch>
                <a:fillRect/>
              </a:stretch>
            </p:blipFill>
            <p:spPr>
              <a:xfrm>
                <a:off x="9874174" y="19386"/>
                <a:ext cx="2489981" cy="16132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8" name="image4.jp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515"/>
              <a:stretch>
                <a:fillRect/>
              </a:stretch>
            </p:blipFill>
            <p:spPr>
              <a:xfrm>
                <a:off x="12700" y="4222"/>
                <a:ext cx="2452333" cy="16435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9" name="image6.jp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7409143" y="8932"/>
                <a:ext cx="2465032" cy="16433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0" name="image7.jp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9872404" y="1560308"/>
                <a:ext cx="2466102" cy="16435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1" name="image8.jp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4931832" y="0"/>
                <a:ext cx="2477312" cy="165228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2" name="image11.jp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9868541" y="4967953"/>
                <a:ext cx="2469313" cy="16462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3" name="image12.jp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t="44220" b="11738"/>
              <a:stretch>
                <a:fillRect/>
              </a:stretch>
            </p:blipFill>
            <p:spPr>
              <a:xfrm>
                <a:off x="7368479" y="4946980"/>
                <a:ext cx="2510376" cy="16583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4" name="image13.jp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4901781" y="4967953"/>
                <a:ext cx="2469313" cy="16462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5" name="image14.jp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2434656" y="4967953"/>
                <a:ext cx="2467124" cy="16462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6" name="image15.jp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15821" y="4967953"/>
                <a:ext cx="2472560" cy="16483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89" name="Shape 189"/>
          <p:cNvSpPr/>
          <p:nvPr/>
        </p:nvSpPr>
        <p:spPr>
          <a:xfrm>
            <a:off x="1036948" y="2255394"/>
            <a:ext cx="8327088" cy="2345164"/>
          </a:xfrm>
          <a:prstGeom prst="rect">
            <a:avLst/>
          </a:prstGeom>
          <a:solidFill>
            <a:srgbClr val="7030A0">
              <a:alpha val="72194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pic>
        <p:nvPicPr>
          <p:cNvPr id="192" name="Pattern amartha-01.png"/>
          <p:cNvPicPr>
            <a:picLocks noChangeAspect="1"/>
          </p:cNvPicPr>
          <p:nvPr/>
        </p:nvPicPr>
        <p:blipFill>
          <a:blip r:embed="rId16">
            <a:alphaModFix amt="11724"/>
            <a:extLst/>
          </a:blip>
          <a:stretch>
            <a:fillRect/>
          </a:stretch>
        </p:blipFill>
        <p:spPr>
          <a:xfrm>
            <a:off x="1416" y="5763900"/>
            <a:ext cx="2863358" cy="2866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Pattern amartha-01.png"/>
          <p:cNvPicPr>
            <a:picLocks noChangeAspect="1"/>
          </p:cNvPicPr>
          <p:nvPr/>
        </p:nvPicPr>
        <p:blipFill>
          <a:blip r:embed="rId16">
            <a:alphaModFix amt="11724"/>
            <a:extLst/>
          </a:blip>
          <a:stretch>
            <a:fillRect/>
          </a:stretch>
        </p:blipFill>
        <p:spPr>
          <a:xfrm>
            <a:off x="9317456" y="-1736361"/>
            <a:ext cx="2863358" cy="2866431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Shape 168"/>
          <p:cNvSpPr/>
          <p:nvPr/>
        </p:nvSpPr>
        <p:spPr>
          <a:xfrm>
            <a:off x="1236528" y="3051800"/>
            <a:ext cx="8003357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2146" rIns="32146" anchor="b">
            <a:spAutoFit/>
          </a:bodyPr>
          <a:lstStyle/>
          <a:p>
            <a:pPr defTabSz="642915">
              <a:lnSpc>
                <a:spcPct val="120000"/>
              </a:lnSpc>
              <a:spcBef>
                <a:spcPts val="422"/>
              </a:spcBef>
              <a:defRPr sz="26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4000" dirty="0"/>
              <a:t>MICROLENDING REIMAGINED</a:t>
            </a:r>
          </a:p>
          <a:p>
            <a:pPr defTabSz="642915">
              <a:spcBef>
                <a:spcPts val="422"/>
              </a:spcBef>
              <a:defRPr sz="26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1600" dirty="0"/>
              <a:t>Financial Technology di Microfinance </a:t>
            </a:r>
            <a:r>
              <a:rPr lang="en-US" sz="1600" dirty="0" err="1"/>
              <a:t>Sebagai</a:t>
            </a:r>
            <a:r>
              <a:rPr lang="en-US" sz="1600" dirty="0"/>
              <a:t> </a:t>
            </a:r>
            <a:r>
              <a:rPr lang="en-US" sz="1600" dirty="0" err="1"/>
              <a:t>Strategi</a:t>
            </a:r>
            <a:r>
              <a:rPr lang="en-US" sz="1600" dirty="0"/>
              <a:t> Keuangan Inklusif</a:t>
            </a:r>
          </a:p>
          <a:p>
            <a:pPr defTabSz="642915">
              <a:spcBef>
                <a:spcPts val="422"/>
              </a:spcBef>
              <a:defRPr sz="26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endParaRPr lang="en-US" sz="400" dirty="0"/>
          </a:p>
          <a:p>
            <a:pPr defTabSz="642915">
              <a:spcBef>
                <a:spcPts val="422"/>
              </a:spcBef>
              <a:defRPr sz="26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1200" dirty="0"/>
              <a:t>Aria Widyanto – Vice President | amartha.com</a:t>
            </a:r>
          </a:p>
        </p:txBody>
      </p:sp>
      <p:pic>
        <p:nvPicPr>
          <p:cNvPr id="27" name="logo_amartha H WHITE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223713" y="2413799"/>
            <a:ext cx="2457244" cy="6287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71485994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23092" y="324731"/>
            <a:ext cx="110843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Amartha – Strategy for Financial Inclusion</a:t>
            </a:r>
          </a:p>
          <a:p>
            <a:endParaRPr lang="en-US" sz="8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dirty="0" err="1">
                <a:latin typeface="Arial" pitchFamily="34" charset="0"/>
                <a:cs typeface="Arial" pitchFamily="34" charset="0"/>
              </a:rPr>
              <a:t>Mengintegrasikan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“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Artificial Intelligence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”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“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Human Interaction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”</a:t>
            </a:r>
          </a:p>
        </p:txBody>
      </p:sp>
      <p:pic>
        <p:nvPicPr>
          <p:cNvPr id="33" name="Java.png"/>
          <p:cNvPicPr>
            <a:picLocks noChangeAspect="1"/>
          </p:cNvPicPr>
          <p:nvPr/>
        </p:nvPicPr>
        <p:blipFill>
          <a:blip r:embed="rId2">
            <a:extLst/>
          </a:blip>
          <a:srcRect l="6409" r="16568"/>
          <a:stretch>
            <a:fillRect/>
          </a:stretch>
        </p:blipFill>
        <p:spPr>
          <a:xfrm>
            <a:off x="4132488" y="2054710"/>
            <a:ext cx="7792361" cy="3548752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Shape 130"/>
          <p:cNvSpPr/>
          <p:nvPr/>
        </p:nvSpPr>
        <p:spPr>
          <a:xfrm>
            <a:off x="1062012" y="1546348"/>
            <a:ext cx="3731415" cy="848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1600" b="1">
                <a:solidFill>
                  <a:schemeClr val="accent6">
                    <a:lumOff val="-8741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solidFill>
                  <a:srgbClr val="7030A0"/>
                </a:solidFill>
              </a:rPr>
              <a:t>Expand field network to 500 villages</a:t>
            </a:r>
            <a:endParaRPr lang="en-US" dirty="0">
              <a:solidFill>
                <a:srgbClr val="7030A0"/>
              </a:solidFill>
            </a:endParaRPr>
          </a:p>
          <a:p>
            <a:pPr marL="171450" indent="-171450">
              <a:lnSpc>
                <a:spcPts val="1336"/>
              </a:lnSpc>
              <a:buFont typeface="Arial" panose="020B0604020202020204" pitchFamily="34" charset="0"/>
              <a:buChar char="•"/>
              <a:defRPr sz="1400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Uniform recruitment and training</a:t>
            </a:r>
          </a:p>
          <a:p>
            <a:pPr marL="171450" indent="-171450">
              <a:lnSpc>
                <a:spcPts val="1336"/>
              </a:lnSpc>
              <a:buFont typeface="Arial" panose="020B0604020202020204" pitchFamily="34" charset="0"/>
              <a:buChar char="•"/>
              <a:defRPr sz="1400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Standardized field operational model</a:t>
            </a:r>
          </a:p>
          <a:p>
            <a:pPr marL="171450" indent="-171450">
              <a:lnSpc>
                <a:spcPts val="1336"/>
              </a:lnSpc>
              <a:buFont typeface="Arial" panose="020B0604020202020204" pitchFamily="34" charset="0"/>
              <a:buChar char="•"/>
              <a:defRPr sz="1400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Strong and multi layered internal controls</a:t>
            </a:r>
          </a:p>
        </p:txBody>
      </p:sp>
      <p:sp>
        <p:nvSpPr>
          <p:cNvPr id="36" name="Shape 131"/>
          <p:cNvSpPr/>
          <p:nvPr/>
        </p:nvSpPr>
        <p:spPr>
          <a:xfrm>
            <a:off x="1055738" y="2954695"/>
            <a:ext cx="3941189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600" b="1">
                <a:solidFill>
                  <a:schemeClr val="accent6">
                    <a:lumOff val="-8741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>
                <a:solidFill>
                  <a:srgbClr val="7030A0"/>
                </a:solidFill>
              </a:rPr>
              <a:t>Optimizing credit scoring</a:t>
            </a:r>
            <a:endParaRPr lang="en-US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Sophisticated risk profile through </a:t>
            </a:r>
          </a:p>
          <a:p>
            <a:pPr marL="285750" indent="-285750"/>
            <a:r>
              <a:rPr lang="en-US" sz="12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psychometric analysis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Automated loan size, loan tenure, and loan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Self-learning algorithm and AI</a:t>
            </a:r>
          </a:p>
        </p:txBody>
      </p:sp>
      <p:sp>
        <p:nvSpPr>
          <p:cNvPr id="37" name="Shape 132"/>
          <p:cNvSpPr/>
          <p:nvPr/>
        </p:nvSpPr>
        <p:spPr>
          <a:xfrm>
            <a:off x="1055738" y="4502399"/>
            <a:ext cx="5038469" cy="1272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600" b="1">
                <a:solidFill>
                  <a:schemeClr val="accent6">
                    <a:lumOff val="-8741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>
                <a:solidFill>
                  <a:srgbClr val="7030A0"/>
                </a:solidFill>
              </a:rPr>
              <a:t>Credit scoring</a:t>
            </a:r>
            <a:r>
              <a:rPr lang="en-US" dirty="0">
                <a:solidFill>
                  <a:srgbClr val="7030A0"/>
                </a:solidFill>
              </a:rPr>
              <a:t> and cash point</a:t>
            </a:r>
            <a:r>
              <a:rPr dirty="0">
                <a:solidFill>
                  <a:srgbClr val="7030A0"/>
                </a:solidFill>
              </a:rPr>
              <a:t> apps</a:t>
            </a:r>
            <a:endParaRPr lang="en-US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Empowering field agents to understand credit score models of borrowers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Mapping demand of borrowers through android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Transforming mom &amp; pops shops into cash outlets for loan disbursement and loan collection</a:t>
            </a:r>
          </a:p>
        </p:txBody>
      </p:sp>
      <p:pic>
        <p:nvPicPr>
          <p:cNvPr id="38" name="pasted-ima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5345" y="1601354"/>
            <a:ext cx="514434" cy="514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Data-View-Details-ico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5345" y="3112778"/>
            <a:ext cx="514434" cy="5144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mobile-app-developing_318-33179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2818" y="4652176"/>
            <a:ext cx="712920" cy="712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2.png"/>
          <p:cNvPicPr>
            <a:picLocks noChangeAspect="1"/>
          </p:cNvPicPr>
          <p:nvPr/>
        </p:nvPicPr>
        <p:blipFill>
          <a:blip r:embed="rId6">
            <a:alphaModFix amt="33255"/>
            <a:extLst/>
          </a:blip>
          <a:stretch>
            <a:fillRect/>
          </a:stretch>
        </p:blipFill>
        <p:spPr>
          <a:xfrm>
            <a:off x="0" y="6074902"/>
            <a:ext cx="2863359" cy="2866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2.png"/>
          <p:cNvPicPr>
            <a:picLocks noChangeAspect="1"/>
          </p:cNvPicPr>
          <p:nvPr/>
        </p:nvPicPr>
        <p:blipFill>
          <a:blip r:embed="rId6">
            <a:alphaModFix amt="33255"/>
            <a:extLst/>
          </a:blip>
          <a:stretch>
            <a:fillRect/>
          </a:stretch>
        </p:blipFill>
        <p:spPr>
          <a:xfrm>
            <a:off x="9407115" y="-1974244"/>
            <a:ext cx="2863359" cy="286643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96794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111" y="1"/>
            <a:ext cx="1222510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3110" y="1"/>
            <a:ext cx="12225109" cy="100289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/>
              <a:t>Marketplace : </a:t>
            </a:r>
            <a:r>
              <a:rPr lang="en-US" sz="4000" dirty="0" err="1"/>
              <a:t>menghubungkan</a:t>
            </a:r>
            <a:r>
              <a:rPr lang="en-US" sz="4000" dirty="0"/>
              <a:t> </a:t>
            </a:r>
            <a:r>
              <a:rPr lang="en-US" sz="4000" dirty="0" err="1"/>
              <a:t>pelosok</a:t>
            </a:r>
            <a:r>
              <a:rPr lang="en-US" sz="4000" dirty="0"/>
              <a:t> </a:t>
            </a:r>
            <a:r>
              <a:rPr lang="en-US" sz="4000" dirty="0" err="1"/>
              <a:t>desa</a:t>
            </a:r>
            <a:r>
              <a:rPr lang="en-US" sz="4000" dirty="0"/>
              <a:t> </a:t>
            </a:r>
            <a:r>
              <a:rPr lang="en-US" sz="4000" dirty="0" err="1"/>
              <a:t>dengan</a:t>
            </a:r>
            <a:r>
              <a:rPr lang="en-US" sz="4000" dirty="0"/>
              <a:t> </a:t>
            </a:r>
            <a:r>
              <a:rPr lang="en-US" sz="4000" dirty="0" err="1"/>
              <a:t>kota</a:t>
            </a:r>
            <a:r>
              <a:rPr lang="en-US" sz="4000" dirty="0"/>
              <a:t>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E9A968-0582-4479-8986-6728E78EF259}"/>
              </a:ext>
            </a:extLst>
          </p:cNvPr>
          <p:cNvSpPr/>
          <p:nvPr/>
        </p:nvSpPr>
        <p:spPr>
          <a:xfrm>
            <a:off x="7640877" y="1002891"/>
            <a:ext cx="4551123" cy="18914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Lenders / investor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menyalurkan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pendanaan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sektor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rii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dirty="0" err="1">
                <a:solidFill>
                  <a:schemeClr val="tx1"/>
                </a:solidFill>
              </a:rPr>
              <a:t>pedesaan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melalui</a:t>
            </a:r>
            <a:r>
              <a:rPr lang="en-US" dirty="0">
                <a:solidFill>
                  <a:schemeClr val="tx1"/>
                </a:solidFill>
              </a:rPr>
              <a:t> platform Amartha.com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BCA194-E05F-4D7D-B370-B5394BF1C151}"/>
              </a:ext>
            </a:extLst>
          </p:cNvPr>
          <p:cNvSpPr/>
          <p:nvPr/>
        </p:nvSpPr>
        <p:spPr>
          <a:xfrm>
            <a:off x="7640877" y="2894321"/>
            <a:ext cx="4551123" cy="18914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Borrowers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Mempunyai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akses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terhadap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pendanaan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lebih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luas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demokratis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376490-516D-482F-80D9-5360FE996360}"/>
              </a:ext>
            </a:extLst>
          </p:cNvPr>
          <p:cNvSpPr/>
          <p:nvPr/>
        </p:nvSpPr>
        <p:spPr>
          <a:xfrm>
            <a:off x="7640877" y="4785750"/>
            <a:ext cx="4551123" cy="20722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Transparency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Informasi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tentang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peminjam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kinerja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pembayaran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dipantai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secara</a:t>
            </a:r>
            <a:r>
              <a:rPr lang="en-US" dirty="0">
                <a:solidFill>
                  <a:schemeClr val="tx1"/>
                </a:solidFill>
              </a:rPr>
              <a:t> “real time”.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734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688591" y="5115521"/>
            <a:ext cx="4965290" cy="77183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Mobile device for efficiency &amp; accessibility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252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25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9EA00C15-02B1-4772-9EEB-2690C6A652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1"/>
            <a:ext cx="12192000" cy="8128001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4300934"/>
            <a:ext cx="12192000" cy="2557066"/>
          </a:xfrm>
          <a:solidFill>
            <a:srgbClr val="7C35B1">
              <a:alpha val="80000"/>
            </a:srgbClr>
          </a:solidFill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bg1"/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</a:rPr>
              <a:t>MENGGERAKKAN SEKTOR RIIL. 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</a:rPr>
              <a:t>CIPTAKAN 68 JUTA KESEMPATAN BARU.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4400" dirty="0" err="1">
                <a:solidFill>
                  <a:schemeClr val="bg1"/>
                </a:solidFill>
              </a:rPr>
              <a:t>Menempatkan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sektor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ekonomi</a:t>
            </a:r>
            <a:r>
              <a:rPr lang="en-US" sz="4400" dirty="0">
                <a:solidFill>
                  <a:schemeClr val="bg1"/>
                </a:solidFill>
              </a:rPr>
              <a:t> informal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4400" dirty="0" err="1">
                <a:solidFill>
                  <a:schemeClr val="bg1"/>
                </a:solidFill>
              </a:rPr>
              <a:t>ke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dalam</a:t>
            </a:r>
            <a:r>
              <a:rPr lang="en-US" sz="4400" dirty="0">
                <a:solidFill>
                  <a:schemeClr val="bg1"/>
                </a:solidFill>
              </a:rPr>
              <a:t> radar </a:t>
            </a:r>
            <a:r>
              <a:rPr lang="en-US" sz="4400" dirty="0" err="1">
                <a:solidFill>
                  <a:schemeClr val="bg1"/>
                </a:solidFill>
              </a:rPr>
              <a:t>sistem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finansial</a:t>
            </a:r>
            <a:r>
              <a:rPr lang="en-US" sz="4400" dirty="0">
                <a:solidFill>
                  <a:schemeClr val="bg1"/>
                </a:solidFill>
              </a:rPr>
              <a:t>. </a:t>
            </a:r>
            <a:r>
              <a:rPr lang="en-US" sz="4400" dirty="0" err="1">
                <a:solidFill>
                  <a:schemeClr val="bg1"/>
                </a:solidFill>
              </a:rPr>
              <a:t>Ekonomi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inklusif</a:t>
            </a:r>
            <a:r>
              <a:rPr lang="en-US" sz="4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8913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995D0AD-F9F0-4361-A91A-EE6BAB1F50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03" t="25075" r="35694" b="12438"/>
          <a:stretch/>
        </p:blipFill>
        <p:spPr>
          <a:xfrm>
            <a:off x="7289698" y="947413"/>
            <a:ext cx="2349144" cy="21226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7F20E3-577A-410E-8CE3-13EBABF695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73" t="15919" r="35197" b="22090"/>
          <a:stretch/>
        </p:blipFill>
        <p:spPr>
          <a:xfrm>
            <a:off x="9670716" y="766403"/>
            <a:ext cx="2477187" cy="21721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302414-22C2-432A-82DC-D89C13661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0011"/>
            <a:ext cx="11165318" cy="1318959"/>
          </a:xfrm>
        </p:spPr>
        <p:txBody>
          <a:bodyPr>
            <a:normAutofit/>
          </a:bodyPr>
          <a:lstStyle/>
          <a:p>
            <a:r>
              <a:rPr lang="en-US" b="1" dirty="0" err="1"/>
              <a:t>Ribuan</a:t>
            </a:r>
            <a:r>
              <a:rPr lang="en-US" b="1" dirty="0"/>
              <a:t> </a:t>
            </a:r>
            <a:r>
              <a:rPr lang="en-US" b="1" dirty="0" err="1"/>
              <a:t>cerita</a:t>
            </a:r>
            <a:r>
              <a:rPr lang="en-US" b="1" dirty="0"/>
              <a:t> </a:t>
            </a:r>
            <a:r>
              <a:rPr lang="en-US" b="1" dirty="0" err="1"/>
              <a:t>inspiratif</a:t>
            </a:r>
            <a:r>
              <a:rPr lang="en-US" b="1" dirty="0"/>
              <a:t> </a:t>
            </a:r>
            <a:r>
              <a:rPr lang="en-US" b="1" dirty="0" err="1"/>
              <a:t>memotivasi</a:t>
            </a:r>
            <a:r>
              <a:rPr lang="en-US" b="1" dirty="0"/>
              <a:t> kami </a:t>
            </a:r>
            <a:r>
              <a:rPr lang="en-US" b="1" dirty="0" err="1"/>
              <a:t>untuk</a:t>
            </a:r>
            <a:r>
              <a:rPr lang="en-US" b="1" dirty="0"/>
              <a:t> </a:t>
            </a:r>
            <a:r>
              <a:rPr lang="en-US" b="1" dirty="0" err="1"/>
              <a:t>menjangkau</a:t>
            </a:r>
            <a:r>
              <a:rPr lang="en-US" b="1" dirty="0"/>
              <a:t> </a:t>
            </a:r>
            <a:r>
              <a:rPr lang="en-US" b="1" dirty="0" err="1"/>
              <a:t>lebih</a:t>
            </a:r>
            <a:r>
              <a:rPr lang="en-US" b="1" dirty="0"/>
              <a:t> </a:t>
            </a:r>
            <a:r>
              <a:rPr lang="en-US" b="1" dirty="0" err="1"/>
              <a:t>luas</a:t>
            </a:r>
            <a:r>
              <a:rPr lang="en-US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D53DD3-BFC1-44C4-B628-878F5DFDCA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72" t="24279" r="36822" b="13035"/>
          <a:stretch/>
        </p:blipFill>
        <p:spPr>
          <a:xfrm>
            <a:off x="353907" y="1856373"/>
            <a:ext cx="3716753" cy="34133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F9248F-ACD6-435A-8FE8-CA704394DE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071" t="22639" r="35163" b="13433"/>
          <a:stretch/>
        </p:blipFill>
        <p:spPr>
          <a:xfrm>
            <a:off x="8193724" y="2426054"/>
            <a:ext cx="3796367" cy="34597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5298F4-1F3A-496A-B889-8E6CCEAA77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872" t="22886" r="35228" b="13333"/>
          <a:stretch/>
        </p:blipFill>
        <p:spPr>
          <a:xfrm>
            <a:off x="4064863" y="1852480"/>
            <a:ext cx="3829429" cy="34718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70A4BE-D86D-443E-B02C-5343016CBB4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606" t="21592" r="35228" b="11641"/>
          <a:stretch/>
        </p:blipFill>
        <p:spPr>
          <a:xfrm>
            <a:off x="162838" y="4085774"/>
            <a:ext cx="2509126" cy="23678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C61370-79F7-4E98-97FC-55F1E5455E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665" t="23483" r="36562" b="13035"/>
          <a:stretch/>
        </p:blipFill>
        <p:spPr>
          <a:xfrm>
            <a:off x="6006165" y="3824723"/>
            <a:ext cx="3714453" cy="34343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2662F5-9A83-4856-87E7-6675CAFD0A3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407" t="21791" r="34831" b="10548"/>
          <a:stretch/>
        </p:blipFill>
        <p:spPr>
          <a:xfrm>
            <a:off x="2846886" y="4846297"/>
            <a:ext cx="2607603" cy="24627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520942-29EC-49A1-9D1B-940FFE34A80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989" t="18116" r="36092" b="24080"/>
          <a:stretch/>
        </p:blipFill>
        <p:spPr>
          <a:xfrm>
            <a:off x="9112269" y="4898677"/>
            <a:ext cx="2877822" cy="236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21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323871" cy="6858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88534" y="3535871"/>
            <a:ext cx="8129555" cy="1219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000" dirty="0" err="1">
                <a:latin typeface="+mn-lt"/>
                <a:cs typeface="Arial" pitchFamily="34" charset="0"/>
              </a:rPr>
              <a:t>Menjangkau</a:t>
            </a:r>
            <a:r>
              <a:rPr lang="en-US" sz="2000" dirty="0">
                <a:latin typeface="+mn-lt"/>
                <a:cs typeface="Arial" pitchFamily="34" charset="0"/>
              </a:rPr>
              <a:t> yang </a:t>
            </a:r>
            <a:r>
              <a:rPr lang="en-US" sz="2000" dirty="0" err="1">
                <a:latin typeface="+mn-lt"/>
                <a:cs typeface="Arial" pitchFamily="34" charset="0"/>
              </a:rPr>
              <a:t>tidak</a:t>
            </a:r>
            <a:r>
              <a:rPr lang="en-US" sz="2000" dirty="0">
                <a:latin typeface="+mn-lt"/>
                <a:cs typeface="Arial" pitchFamily="34" charset="0"/>
              </a:rPr>
              <a:t> </a:t>
            </a:r>
            <a:r>
              <a:rPr lang="en-US" sz="2000" dirty="0" err="1">
                <a:latin typeface="+mn-lt"/>
                <a:cs typeface="Arial" pitchFamily="34" charset="0"/>
              </a:rPr>
              <a:t>terlayani</a:t>
            </a:r>
            <a:r>
              <a:rPr lang="en-US" sz="2000" dirty="0">
                <a:latin typeface="+mn-lt"/>
                <a:cs typeface="Arial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2000" dirty="0" err="1">
                <a:latin typeface="+mn-lt"/>
                <a:cs typeface="Arial" pitchFamily="34" charset="0"/>
              </a:rPr>
              <a:t>Medampingi</a:t>
            </a:r>
            <a:r>
              <a:rPr lang="en-US" sz="2000" dirty="0">
                <a:latin typeface="+mn-lt"/>
                <a:cs typeface="Arial" pitchFamily="34" charset="0"/>
              </a:rPr>
              <a:t> </a:t>
            </a:r>
            <a:r>
              <a:rPr lang="en-US" sz="2000" dirty="0" err="1">
                <a:latin typeface="+mn-lt"/>
                <a:cs typeface="Arial" pitchFamily="34" charset="0"/>
              </a:rPr>
              <a:t>dan</a:t>
            </a:r>
            <a:r>
              <a:rPr lang="en-US" sz="2000" dirty="0">
                <a:latin typeface="+mn-lt"/>
                <a:cs typeface="Arial" pitchFamily="34" charset="0"/>
              </a:rPr>
              <a:t> </a:t>
            </a:r>
            <a:r>
              <a:rPr lang="en-US" sz="2000" dirty="0" err="1">
                <a:latin typeface="+mn-lt"/>
                <a:cs typeface="Arial" pitchFamily="34" charset="0"/>
              </a:rPr>
              <a:t>memberi</a:t>
            </a:r>
            <a:r>
              <a:rPr lang="en-US" sz="2000" dirty="0">
                <a:latin typeface="+mn-lt"/>
                <a:cs typeface="Arial" pitchFamily="34" charset="0"/>
              </a:rPr>
              <a:t> </a:t>
            </a:r>
            <a:r>
              <a:rPr lang="en-US" sz="2000" dirty="0" err="1">
                <a:latin typeface="+mn-lt"/>
                <a:cs typeface="Arial" pitchFamily="34" charset="0"/>
              </a:rPr>
              <a:t>kesempatan</a:t>
            </a:r>
            <a:r>
              <a:rPr lang="en-US" sz="2000" dirty="0">
                <a:latin typeface="+mn-lt"/>
                <a:cs typeface="Arial" pitchFamily="34" charset="0"/>
              </a:rPr>
              <a:t> </a:t>
            </a:r>
            <a:r>
              <a:rPr lang="en-US" sz="2000" dirty="0" err="1">
                <a:latin typeface="+mn-lt"/>
                <a:cs typeface="Arial" pitchFamily="34" charset="0"/>
              </a:rPr>
              <a:t>untuk</a:t>
            </a:r>
            <a:r>
              <a:rPr lang="en-US" sz="2000" dirty="0">
                <a:latin typeface="+mn-lt"/>
                <a:cs typeface="Arial" pitchFamily="34" charset="0"/>
              </a:rPr>
              <a:t> </a:t>
            </a:r>
            <a:r>
              <a:rPr lang="en-US" sz="2000" dirty="0" err="1">
                <a:latin typeface="+mn-lt"/>
                <a:cs typeface="Arial" pitchFamily="34" charset="0"/>
              </a:rPr>
              <a:t>sejahtera</a:t>
            </a:r>
            <a:r>
              <a:rPr lang="en-US" sz="2000" dirty="0">
                <a:latin typeface="+mn-lt"/>
                <a:cs typeface="Arial" pitchFamily="34" charset="0"/>
              </a:rPr>
              <a:t>.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EDD3282-9D53-4163-9427-4F698E13114F}"/>
              </a:ext>
            </a:extLst>
          </p:cNvPr>
          <p:cNvSpPr txBox="1">
            <a:spLocks/>
          </p:cNvSpPr>
          <p:nvPr/>
        </p:nvSpPr>
        <p:spPr>
          <a:xfrm>
            <a:off x="-2" y="6159835"/>
            <a:ext cx="12192001" cy="698165"/>
          </a:xfrm>
          <a:prstGeom prst="rect">
            <a:avLst/>
          </a:prstGeom>
          <a:solidFill>
            <a:srgbClr val="FFC000">
              <a:alpha val="69804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dirty="0" err="1">
                <a:solidFill>
                  <a:schemeClr val="bg1"/>
                </a:solidFill>
              </a:rPr>
              <a:t>Rp</a:t>
            </a:r>
            <a:r>
              <a:rPr lang="en-US" sz="4000" dirty="0">
                <a:solidFill>
                  <a:schemeClr val="bg1"/>
                </a:solidFill>
              </a:rPr>
              <a:t>. 100 </a:t>
            </a:r>
            <a:r>
              <a:rPr lang="en-US" sz="4000" dirty="0" err="1">
                <a:solidFill>
                  <a:schemeClr val="bg1"/>
                </a:solidFill>
              </a:rPr>
              <a:t>miliar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telah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disalurkan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ke</a:t>
            </a:r>
            <a:r>
              <a:rPr lang="en-US" sz="4000" dirty="0">
                <a:solidFill>
                  <a:schemeClr val="bg1"/>
                </a:solidFill>
              </a:rPr>
              <a:t> 39,000 </a:t>
            </a:r>
            <a:r>
              <a:rPr lang="en-US" sz="4000" dirty="0" err="1">
                <a:solidFill>
                  <a:schemeClr val="bg1"/>
                </a:solidFill>
              </a:rPr>
              <a:t>mitra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usaha</a:t>
            </a:r>
            <a:r>
              <a:rPr lang="en-US" sz="40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366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2365021" y="1929076"/>
            <a:ext cx="7991619" cy="95060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400"/>
              </a:lnSpc>
              <a:spcBef>
                <a:spcPts val="0"/>
              </a:spcBef>
            </a:pPr>
            <a:endParaRPr lang="en-US" sz="1600" dirty="0">
              <a:solidFill>
                <a:schemeClr val="bg1"/>
              </a:solidFill>
            </a:endParaRPr>
          </a:p>
          <a:p>
            <a:pPr algn="l">
              <a:lnSpc>
                <a:spcPts val="1400"/>
              </a:lnSpc>
              <a:spcBef>
                <a:spcPts val="0"/>
              </a:spcBef>
            </a:pPr>
            <a:endParaRPr lang="en-US" sz="1600" dirty="0">
              <a:solidFill>
                <a:schemeClr val="bg1"/>
              </a:solidFill>
            </a:endParaRPr>
          </a:p>
          <a:p>
            <a:pPr algn="l">
              <a:lnSpc>
                <a:spcPts val="1400"/>
              </a:lnSpc>
              <a:spcBef>
                <a:spcPts val="0"/>
              </a:spcBef>
            </a:pPr>
            <a:r>
              <a:rPr lang="en-US" sz="2800" dirty="0">
                <a:solidFill>
                  <a:schemeClr val="bg1"/>
                </a:solidFill>
              </a:rPr>
              <a:t>KEADILAN SOSIAL BAGI SELURUH RAKYAT INDONESIA</a:t>
            </a:r>
          </a:p>
          <a:p>
            <a:pPr algn="l">
              <a:lnSpc>
                <a:spcPts val="1400"/>
              </a:lnSpc>
              <a:spcBef>
                <a:spcPts val="0"/>
              </a:spcBef>
            </a:pP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42700" y="1961110"/>
            <a:ext cx="754583" cy="596965"/>
            <a:chOff x="4078959" y="1089212"/>
            <a:chExt cx="412359" cy="403412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4078959" y="1089212"/>
              <a:ext cx="0" cy="40341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078959" y="1089212"/>
              <a:ext cx="41235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 flipH="1">
            <a:off x="9648968" y="2115406"/>
            <a:ext cx="707672" cy="635079"/>
            <a:chOff x="4078959" y="1089212"/>
            <a:chExt cx="331674" cy="403412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4078959" y="1089212"/>
              <a:ext cx="0" cy="40341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078959" y="1492624"/>
              <a:ext cx="33167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Subtitle 2"/>
          <p:cNvSpPr txBox="1">
            <a:spLocks/>
          </p:cNvSpPr>
          <p:nvPr/>
        </p:nvSpPr>
        <p:spPr>
          <a:xfrm>
            <a:off x="2897283" y="3754627"/>
            <a:ext cx="7013543" cy="70425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#</a:t>
            </a:r>
            <a:r>
              <a:rPr lang="en-US" dirty="0" err="1"/>
              <a:t>Financial_inclusion</a:t>
            </a:r>
            <a:r>
              <a:rPr lang="en-US" dirty="0"/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#</a:t>
            </a:r>
            <a:r>
              <a:rPr lang="en-US" dirty="0" err="1"/>
              <a:t>FinTech</a:t>
            </a: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342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roup 583"/>
          <p:cNvGrpSpPr/>
          <p:nvPr/>
        </p:nvGrpSpPr>
        <p:grpSpPr>
          <a:xfrm>
            <a:off x="447833" y="-1985682"/>
            <a:ext cx="10959613" cy="10807519"/>
            <a:chOff x="0" y="-1"/>
            <a:chExt cx="15587004" cy="15370692"/>
          </a:xfrm>
        </p:grpSpPr>
        <p:pic>
          <p:nvPicPr>
            <p:cNvPr id="580" name="image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b="387"/>
            <a:stretch>
              <a:fillRect/>
            </a:stretch>
          </p:blipFill>
          <p:spPr>
            <a:xfrm flipH="1">
              <a:off x="1196329" y="3962701"/>
              <a:ext cx="13383951" cy="7429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1" name="image15.png"/>
            <p:cNvPicPr>
              <a:picLocks noChangeAspect="1"/>
            </p:cNvPicPr>
            <p:nvPr/>
          </p:nvPicPr>
          <p:blipFill>
            <a:blip r:embed="rId3">
              <a:alphaModFix amt="11724"/>
              <a:extLst/>
            </a:blip>
            <a:stretch>
              <a:fillRect/>
            </a:stretch>
          </p:blipFill>
          <p:spPr>
            <a:xfrm>
              <a:off x="-1" y="11293988"/>
              <a:ext cx="4072335" cy="40767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2" name="image15.png"/>
            <p:cNvPicPr>
              <a:picLocks noChangeAspect="1"/>
            </p:cNvPicPr>
            <p:nvPr/>
          </p:nvPicPr>
          <p:blipFill>
            <a:blip r:embed="rId3">
              <a:alphaModFix amt="11724"/>
              <a:extLst/>
            </a:blip>
            <a:stretch>
              <a:fillRect/>
            </a:stretch>
          </p:blipFill>
          <p:spPr>
            <a:xfrm>
              <a:off x="11514667" y="-2"/>
              <a:ext cx="4072337" cy="4076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86" name="Group 586"/>
          <p:cNvGrpSpPr/>
          <p:nvPr/>
        </p:nvGrpSpPr>
        <p:grpSpPr>
          <a:xfrm>
            <a:off x="2467218" y="2247163"/>
            <a:ext cx="6920838" cy="2363673"/>
            <a:chOff x="-2" y="-1"/>
            <a:chExt cx="9842969" cy="3361667"/>
          </a:xfrm>
        </p:grpSpPr>
        <p:sp>
          <p:nvSpPr>
            <p:cNvPr id="584" name="Shape 584"/>
            <p:cNvSpPr/>
            <p:nvPr/>
          </p:nvSpPr>
          <p:spPr>
            <a:xfrm>
              <a:off x="-2" y="-1"/>
              <a:ext cx="9842969" cy="3361667"/>
            </a:xfrm>
            <a:prstGeom prst="rect">
              <a:avLst/>
            </a:prstGeom>
            <a:solidFill>
              <a:srgbClr val="5F327B">
                <a:alpha val="7219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87"/>
            </a:p>
          </p:txBody>
        </p:sp>
        <p:sp>
          <p:nvSpPr>
            <p:cNvPr id="585" name="Shape 585"/>
            <p:cNvSpPr/>
            <p:nvPr/>
          </p:nvSpPr>
          <p:spPr>
            <a:xfrm>
              <a:off x="-2" y="1444917"/>
              <a:ext cx="9842969" cy="471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endParaRPr sz="1687" dirty="0"/>
            </a:p>
          </p:txBody>
        </p:sp>
      </p:grpSp>
      <p:pic>
        <p:nvPicPr>
          <p:cNvPr id="587" name="image1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72997" y="2712511"/>
            <a:ext cx="3448633" cy="882368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2656095" y="3827283"/>
            <a:ext cx="7013543" cy="783554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bg1"/>
                </a:solidFill>
              </a:rPr>
              <a:t>amartha.com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900" dirty="0">
              <a:solidFill>
                <a:schemeClr val="bg1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bg1"/>
                </a:solidFill>
              </a:rPr>
              <a:t>aria.widyanto@amartha.com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853904-AFF3-406D-9EF1-E6F14FFFA5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307" y="6097061"/>
            <a:ext cx="1425106" cy="5664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1C3271-C85C-4A2A-8436-438C8A093981}"/>
              </a:ext>
            </a:extLst>
          </p:cNvPr>
          <p:cNvSpPr/>
          <p:nvPr/>
        </p:nvSpPr>
        <p:spPr>
          <a:xfrm>
            <a:off x="3519136" y="6167222"/>
            <a:ext cx="2324171" cy="482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</a:rPr>
              <a:t>Terdaftar</a:t>
            </a:r>
            <a:r>
              <a:rPr lang="en-US" sz="1400" dirty="0">
                <a:solidFill>
                  <a:schemeClr val="tx1"/>
                </a:solidFill>
              </a:rPr>
              <a:t> &amp; </a:t>
            </a:r>
            <a:r>
              <a:rPr lang="en-US" sz="1400" dirty="0" err="1">
                <a:solidFill>
                  <a:schemeClr val="tx1"/>
                </a:solidFill>
              </a:rPr>
              <a:t>diawasi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oleh</a:t>
            </a:r>
            <a:r>
              <a:rPr lang="en-US" sz="1400" dirty="0">
                <a:solidFill>
                  <a:schemeClr val="tx1"/>
                </a:solidFill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1500391115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51009"/>
            <a:ext cx="12192000" cy="1325563"/>
          </a:xfrm>
          <a:solidFill>
            <a:srgbClr val="7030A0"/>
          </a:solidFill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n-lt"/>
              </a:rPr>
              <a:t>INDONESIA’S CHALLENGE</a:t>
            </a:r>
          </a:p>
        </p:txBody>
      </p:sp>
    </p:spTree>
    <p:extLst>
      <p:ext uri="{BB962C8B-B14F-4D97-AF65-F5344CB8AC3E}">
        <p14:creationId xmlns:p14="http://schemas.microsoft.com/office/powerpoint/2010/main" val="3522981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0">
            <a:extLst>
              <a:ext uri="{FF2B5EF4-FFF2-40B4-BE49-F238E27FC236}">
                <a16:creationId xmlns:a16="http://schemas.microsoft.com/office/drawing/2014/main" id="{EFAE19E7-4A3F-4E0B-B8D1-68B04BEB57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625"/>
          <a:stretch/>
        </p:blipFill>
        <p:spPr>
          <a:xfrm>
            <a:off x="0" y="0"/>
            <a:ext cx="12192000" cy="6858000"/>
          </a:xfrm>
        </p:spPr>
      </p:pic>
      <p:pic>
        <p:nvPicPr>
          <p:cNvPr id="4" name="Pattern amartha-01.png"/>
          <p:cNvPicPr>
            <a:picLocks noChangeAspect="1"/>
          </p:cNvPicPr>
          <p:nvPr/>
        </p:nvPicPr>
        <p:blipFill>
          <a:blip r:embed="rId4">
            <a:alphaModFix amt="11724"/>
            <a:extLst/>
          </a:blip>
          <a:stretch>
            <a:fillRect/>
          </a:stretch>
        </p:blipFill>
        <p:spPr>
          <a:xfrm>
            <a:off x="447834" y="5955403"/>
            <a:ext cx="2863358" cy="2866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attern amartha-01.png"/>
          <p:cNvPicPr>
            <a:picLocks noChangeAspect="1"/>
          </p:cNvPicPr>
          <p:nvPr/>
        </p:nvPicPr>
        <p:blipFill>
          <a:blip r:embed="rId4">
            <a:alphaModFix amt="11724"/>
            <a:extLst/>
          </a:blip>
          <a:stretch>
            <a:fillRect/>
          </a:stretch>
        </p:blipFill>
        <p:spPr>
          <a:xfrm>
            <a:off x="9328642" y="-1981847"/>
            <a:ext cx="2863358" cy="286643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21337" y="228599"/>
            <a:ext cx="9090307" cy="1355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</a:t>
            </a:r>
          </a:p>
          <a:p>
            <a:b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64%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penduduk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Indonesia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tidak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punya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akses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layanan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keuangan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Jauh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bawah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rata-rata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dunia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38%.</a:t>
            </a:r>
          </a:p>
        </p:txBody>
      </p:sp>
    </p:spTree>
    <p:extLst>
      <p:ext uri="{BB962C8B-B14F-4D97-AF65-F5344CB8AC3E}">
        <p14:creationId xmlns:p14="http://schemas.microsoft.com/office/powerpoint/2010/main" val="3430719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88"/>
          <p:cNvSpPr/>
          <p:nvPr/>
        </p:nvSpPr>
        <p:spPr>
          <a:xfrm>
            <a:off x="0" y="4232982"/>
            <a:ext cx="6741781" cy="1656318"/>
          </a:xfrm>
          <a:prstGeom prst="rect">
            <a:avLst/>
          </a:prstGeom>
          <a:solidFill>
            <a:srgbClr val="064C81">
              <a:alpha val="7219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pic>
        <p:nvPicPr>
          <p:cNvPr id="4" name="Pattern amartha-01.png"/>
          <p:cNvPicPr>
            <a:picLocks noChangeAspect="1"/>
          </p:cNvPicPr>
          <p:nvPr/>
        </p:nvPicPr>
        <p:blipFill>
          <a:blip r:embed="rId2">
            <a:alphaModFix amt="11724"/>
            <a:extLst/>
          </a:blip>
          <a:stretch>
            <a:fillRect/>
          </a:stretch>
        </p:blipFill>
        <p:spPr>
          <a:xfrm>
            <a:off x="447834" y="5955403"/>
            <a:ext cx="2863358" cy="2866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attern amartha-01.png"/>
          <p:cNvPicPr>
            <a:picLocks noChangeAspect="1"/>
          </p:cNvPicPr>
          <p:nvPr/>
        </p:nvPicPr>
        <p:blipFill>
          <a:blip r:embed="rId2">
            <a:alphaModFix amt="11724"/>
            <a:extLst/>
          </a:blip>
          <a:stretch>
            <a:fillRect/>
          </a:stretch>
        </p:blipFill>
        <p:spPr>
          <a:xfrm>
            <a:off x="8544085" y="-1985680"/>
            <a:ext cx="2863358" cy="286643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60492" y="96664"/>
            <a:ext cx="11236290" cy="1401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Opportunity</a:t>
            </a:r>
          </a:p>
          <a:p>
            <a:br>
              <a:rPr lang="en-US" sz="1800" dirty="0">
                <a:latin typeface="Arial" pitchFamily="34" charset="0"/>
                <a:cs typeface="Arial" pitchFamily="34" charset="0"/>
              </a:rPr>
            </a:br>
            <a:r>
              <a:rPr lang="en-US" sz="2800" dirty="0">
                <a:latin typeface="Arial" pitchFamily="34" charset="0"/>
                <a:cs typeface="Arial" pitchFamily="34" charset="0"/>
              </a:rPr>
              <a:t>68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juta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usaha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informal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potensi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pembiayaan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3.836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triliun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(USD $300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miliar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9" name="Shape 189"/>
          <p:cNvSpPr/>
          <p:nvPr/>
        </p:nvSpPr>
        <p:spPr>
          <a:xfrm>
            <a:off x="3325488" y="6138177"/>
            <a:ext cx="10052102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defRPr sz="100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Source: </a:t>
            </a:r>
            <a:r>
              <a:rPr lang="en-US" dirty="0"/>
              <a:t> </a:t>
            </a:r>
            <a:r>
              <a:rPr dirty="0"/>
              <a:t>Indonesia Market Study: Movable Assets-based Financing to Micro, Small, and Medium Enterprises, IFC, 2013</a:t>
            </a:r>
          </a:p>
          <a:p>
            <a:pPr lvl="1" algn="l" defTabSz="914400">
              <a:defRPr sz="1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hlinkClick r:id="rId3"/>
              </a:rPr>
              <a:t>http://www.cnnindonesia.com/ekonomi/20160203181112-92-108683/bri-cetak-laba-rp252-triliun-pada-2015/</a:t>
            </a:r>
            <a:endParaRPr dirty="0">
              <a:solidFill>
                <a:srgbClr val="767171"/>
              </a:solidFill>
              <a:uFill>
                <a:solidFill>
                  <a:srgbClr val="0563C1"/>
                </a:solidFill>
              </a:uFill>
            </a:endParaRPr>
          </a:p>
          <a:p>
            <a:pPr lvl="1" algn="l" defTabSz="914400">
              <a:defRPr sz="100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http://bogorkab.go.id/index.php/post/detail/385/nama-desa-dan-kecamatan-se-kabupaten-bogor-tahun-2013-2014#.VmcCi8srLIU</a:t>
            </a:r>
          </a:p>
          <a:p>
            <a:pPr lvl="1" algn="l" defTabSz="914400">
              <a:defRPr sz="100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IDR to USD is taken as 10,000 IDR=1USD</a:t>
            </a:r>
          </a:p>
        </p:txBody>
      </p:sp>
      <p:graphicFrame>
        <p:nvGraphicFramePr>
          <p:cNvPr id="10" name="Table 190"/>
          <p:cNvGraphicFramePr/>
          <p:nvPr>
            <p:extLst>
              <p:ext uri="{D42A27DB-BD31-4B8C-83A1-F6EECF244321}">
                <p14:modId xmlns:p14="http://schemas.microsoft.com/office/powerpoint/2010/main" val="1601164635"/>
              </p:ext>
            </p:extLst>
          </p:nvPr>
        </p:nvGraphicFramePr>
        <p:xfrm>
          <a:off x="514923" y="4623715"/>
          <a:ext cx="4543632" cy="1135500"/>
        </p:xfrm>
        <a:graphic>
          <a:graphicData uri="http://schemas.openxmlformats.org/drawingml/2006/table">
            <a:tbl>
              <a:tblPr firstRow="1" bandRow="1"/>
              <a:tblGrid>
                <a:gridCol w="30239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9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7960">
                <a:tc>
                  <a:txBody>
                    <a:bodyPr/>
                    <a:lstStyle/>
                    <a:p>
                      <a:pPr algn="l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Micro and Small businesses</a:t>
                      </a:r>
                    </a:p>
                  </a:txBody>
                  <a:tcPr marL="45714" marR="45714" marT="45714" marB="45714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196,028</a:t>
                      </a:r>
                    </a:p>
                  </a:txBody>
                  <a:tcPr marL="45714" marR="45714" marT="45714" marB="45714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163">
                <a:tc>
                  <a:txBody>
                    <a:bodyPr/>
                    <a:lstStyle/>
                    <a:p>
                      <a:pPr algn="l" defTabSz="914400"/>
                      <a:r>
                        <a:rPr sz="12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Total </a:t>
                      </a:r>
                      <a:r>
                        <a:rPr lang="en-US" sz="12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illages</a:t>
                      </a:r>
                    </a:p>
                  </a:txBody>
                  <a:tcPr marL="45714" marR="45714" marT="45714" marB="45714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defTabSz="914400"/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417</a:t>
                      </a:r>
                    </a:p>
                  </a:txBody>
                  <a:tcPr marL="45714" marR="45714" marT="45714" marB="45714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163">
                <a:tc>
                  <a:txBody>
                    <a:bodyPr/>
                    <a:lstStyle/>
                    <a:p>
                      <a:pPr algn="l" defTabSz="914400"/>
                      <a:endParaRPr sz="12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14" marR="45714" marT="45714" marB="45714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defTabSz="914400"/>
                      <a:endParaRPr sz="1200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14" marR="45714" marT="45714" marB="45714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096">
                <a:tc>
                  <a:txBody>
                    <a:bodyPr/>
                    <a:lstStyle/>
                    <a:p>
                      <a:pPr algn="l" defTabSz="914400">
                        <a:defRPr sz="16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1050" dirty="0"/>
                    </a:p>
                  </a:txBody>
                  <a:tcPr marL="45714" marR="45714" marT="45714" marB="45714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defTabSz="914400"/>
                      <a:endParaRPr sz="1200" b="1" dirty="0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14" marR="45714" marT="45714" marB="45714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Shape 191"/>
          <p:cNvSpPr/>
          <p:nvPr/>
        </p:nvSpPr>
        <p:spPr>
          <a:xfrm>
            <a:off x="2219169" y="4314248"/>
            <a:ext cx="3437039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defRPr sz="2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400" dirty="0"/>
              <a:t>BOGOR REGENCY</a:t>
            </a:r>
          </a:p>
        </p:txBody>
      </p:sp>
      <p:sp>
        <p:nvSpPr>
          <p:cNvPr id="12" name="Shape 192"/>
          <p:cNvSpPr/>
          <p:nvPr/>
        </p:nvSpPr>
        <p:spPr>
          <a:xfrm>
            <a:off x="6741781" y="1467546"/>
            <a:ext cx="5158376" cy="4443901"/>
          </a:xfrm>
          <a:prstGeom prst="rect">
            <a:avLst/>
          </a:prstGeom>
          <a:solidFill>
            <a:srgbClr val="F4F4F4">
              <a:alpha val="7920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5" name="Shape 195"/>
          <p:cNvSpPr/>
          <p:nvPr/>
        </p:nvSpPr>
        <p:spPr>
          <a:xfrm>
            <a:off x="6920251" y="1582203"/>
            <a:ext cx="4058133" cy="500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914400">
              <a:spcBef>
                <a:spcPts val="300"/>
              </a:spcBef>
              <a:defRPr sz="15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00" dirty="0"/>
              <a:t>Demand-Supply Opportunity for Financial Services</a:t>
            </a:r>
            <a:r>
              <a:rPr lang="en-US" sz="1200" dirty="0"/>
              <a:t>:</a:t>
            </a:r>
          </a:p>
          <a:p>
            <a:r>
              <a:rPr lang="en-US" sz="1200" dirty="0"/>
              <a:t>Mostly in trade, services, and agriculture</a:t>
            </a:r>
            <a:endParaRPr sz="1200" dirty="0"/>
          </a:p>
        </p:txBody>
      </p:sp>
      <p:grpSp>
        <p:nvGrpSpPr>
          <p:cNvPr id="16" name="Group 205"/>
          <p:cNvGrpSpPr/>
          <p:nvPr/>
        </p:nvGrpSpPr>
        <p:grpSpPr>
          <a:xfrm>
            <a:off x="6889036" y="2166894"/>
            <a:ext cx="4794919" cy="3006590"/>
            <a:chOff x="-24631" y="-1"/>
            <a:chExt cx="3783594" cy="3710231"/>
          </a:xfrm>
        </p:grpSpPr>
        <p:sp>
          <p:nvSpPr>
            <p:cNvPr id="17" name="Shape 196"/>
            <p:cNvSpPr/>
            <p:nvPr/>
          </p:nvSpPr>
          <p:spPr>
            <a:xfrm>
              <a:off x="0" y="13153"/>
              <a:ext cx="1699455" cy="3250400"/>
            </a:xfrm>
            <a:prstGeom prst="rect">
              <a:avLst/>
            </a:prstGeom>
            <a:solidFill>
              <a:srgbClr val="1174A0">
                <a:alpha val="7219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8" name="Shape 197"/>
            <p:cNvSpPr/>
            <p:nvPr/>
          </p:nvSpPr>
          <p:spPr>
            <a:xfrm>
              <a:off x="2059508" y="2599011"/>
              <a:ext cx="1699455" cy="674586"/>
            </a:xfrm>
            <a:prstGeom prst="rect">
              <a:avLst/>
            </a:prstGeom>
            <a:solidFill>
              <a:srgbClr val="1174A0">
                <a:alpha val="7219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9" name="Shape 198"/>
            <p:cNvSpPr/>
            <p:nvPr/>
          </p:nvSpPr>
          <p:spPr>
            <a:xfrm>
              <a:off x="294200" y="3368409"/>
              <a:ext cx="1111052" cy="341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defTabSz="914400">
                <a:spcBef>
                  <a:spcPts val="300"/>
                </a:spcBef>
                <a:defRPr sz="12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dirty="0"/>
                <a:t>Demand</a:t>
              </a:r>
            </a:p>
          </p:txBody>
        </p:sp>
        <p:sp>
          <p:nvSpPr>
            <p:cNvPr id="20" name="Shape 199"/>
            <p:cNvSpPr/>
            <p:nvPr/>
          </p:nvSpPr>
          <p:spPr>
            <a:xfrm>
              <a:off x="2353710" y="3368409"/>
              <a:ext cx="1111052" cy="341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defTabSz="914400">
                <a:spcBef>
                  <a:spcPts val="300"/>
                </a:spcBef>
                <a:defRPr sz="12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dirty="0"/>
                <a:t>Supply</a:t>
              </a:r>
            </a:p>
          </p:txBody>
        </p:sp>
        <p:sp>
          <p:nvSpPr>
            <p:cNvPr id="21" name="Shape 200"/>
            <p:cNvSpPr/>
            <p:nvPr/>
          </p:nvSpPr>
          <p:spPr>
            <a:xfrm>
              <a:off x="2059508" y="2600351"/>
              <a:ext cx="1699455" cy="617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 defTabSz="914400">
                <a:spcBef>
                  <a:spcPts val="300"/>
                </a:spcBef>
                <a:defRPr sz="9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200" dirty="0"/>
                <a:t>Current players </a:t>
              </a:r>
            </a:p>
            <a:p>
              <a:pPr algn="ctr" defTabSz="914400">
                <a:spcBef>
                  <a:spcPts val="300"/>
                </a:spcBef>
                <a:defRPr sz="9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200" dirty="0"/>
                <a:t>(USD $85 billion)</a:t>
              </a:r>
            </a:p>
          </p:txBody>
        </p:sp>
        <p:sp>
          <p:nvSpPr>
            <p:cNvPr id="22" name="Shape 201"/>
            <p:cNvSpPr/>
            <p:nvPr/>
          </p:nvSpPr>
          <p:spPr>
            <a:xfrm>
              <a:off x="-24631" y="1165223"/>
              <a:ext cx="1699455" cy="617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 defTabSz="914400">
                <a:spcBef>
                  <a:spcPts val="300"/>
                </a:spcBef>
                <a:defRPr sz="9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200" dirty="0"/>
                <a:t>Total Available Market </a:t>
              </a:r>
            </a:p>
            <a:p>
              <a:pPr algn="ctr" defTabSz="914400">
                <a:spcBef>
                  <a:spcPts val="300"/>
                </a:spcBef>
                <a:defRPr sz="9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200" dirty="0"/>
                <a:t>(USD $457 billion)</a:t>
              </a:r>
            </a:p>
          </p:txBody>
        </p:sp>
        <p:sp>
          <p:nvSpPr>
            <p:cNvPr id="23" name="Shape 202"/>
            <p:cNvSpPr/>
            <p:nvPr/>
          </p:nvSpPr>
          <p:spPr>
            <a:xfrm>
              <a:off x="2059508" y="929459"/>
              <a:ext cx="1699455" cy="902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 defTabSz="914400">
                <a:spcBef>
                  <a:spcPts val="300"/>
                </a:spcBef>
                <a:defRPr sz="1300" b="1"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/>
                <a:t>Serviceable Available Market </a:t>
              </a:r>
              <a:endParaRPr sz="3200" dirty="0"/>
            </a:p>
            <a:p>
              <a:pPr algn="ctr" defTabSz="914400">
                <a:spcBef>
                  <a:spcPts val="300"/>
                </a:spcBef>
                <a:defRPr sz="1300" b="1"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/>
                <a:t>(USD $383 billion)</a:t>
              </a:r>
            </a:p>
          </p:txBody>
        </p:sp>
        <p:sp>
          <p:nvSpPr>
            <p:cNvPr id="24" name="Shape 203"/>
            <p:cNvSpPr/>
            <p:nvPr/>
          </p:nvSpPr>
          <p:spPr>
            <a:xfrm flipV="1">
              <a:off x="2903669" y="-1"/>
              <a:ext cx="4" cy="728103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5" name="Shape 204"/>
            <p:cNvSpPr/>
            <p:nvPr/>
          </p:nvSpPr>
          <p:spPr>
            <a:xfrm>
              <a:off x="2903669" y="1929818"/>
              <a:ext cx="4" cy="590705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/>
          <a:srcRect l="29539" t="21529" r="11295" b="39435"/>
          <a:stretch/>
        </p:blipFill>
        <p:spPr>
          <a:xfrm>
            <a:off x="610854" y="1555884"/>
            <a:ext cx="6086475" cy="2677098"/>
          </a:xfrm>
          <a:prstGeom prst="rect">
            <a:avLst/>
          </a:prstGeom>
        </p:spPr>
      </p:pic>
      <p:sp>
        <p:nvSpPr>
          <p:cNvPr id="28" name="Shape 179"/>
          <p:cNvSpPr/>
          <p:nvPr/>
        </p:nvSpPr>
        <p:spPr>
          <a:xfrm>
            <a:off x="610854" y="3897614"/>
            <a:ext cx="1837071" cy="31803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5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Informal economies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ular Callout 40"/>
          <p:cNvSpPr/>
          <p:nvPr/>
        </p:nvSpPr>
        <p:spPr>
          <a:xfrm>
            <a:off x="470802" y="4257006"/>
            <a:ext cx="1712215" cy="378838"/>
          </a:xfrm>
          <a:prstGeom prst="wedgeRectCallout">
            <a:avLst>
              <a:gd name="adj1" fmla="val 44923"/>
              <a:gd name="adj2" fmla="val -327258"/>
            </a:avLst>
          </a:prstGeom>
          <a:solidFill>
            <a:srgbClr val="297AB1">
              <a:alpha val="63000"/>
            </a:srgb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Market Case Study</a:t>
            </a:r>
          </a:p>
        </p:txBody>
      </p:sp>
    </p:spTree>
    <p:extLst>
      <p:ext uri="{BB962C8B-B14F-4D97-AF65-F5344CB8AC3E}">
        <p14:creationId xmlns:p14="http://schemas.microsoft.com/office/powerpoint/2010/main" val="67158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-1215" y="5338916"/>
            <a:ext cx="12192000" cy="1519083"/>
          </a:xfrm>
          <a:prstGeom prst="rect">
            <a:avLst/>
          </a:prstGeom>
          <a:solidFill>
            <a:srgbClr val="297AB1">
              <a:alpha val="8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bg1"/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</a:rPr>
              <a:t>28 JUTA PENDUDUK PRASEJAHTERA.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</a:rPr>
              <a:t>70% DARI MEREKA ADALAH PEREMPUAN.</a:t>
            </a:r>
          </a:p>
          <a:p>
            <a:pPr algn="l">
              <a:lnSpc>
                <a:spcPts val="4500"/>
              </a:lnSpc>
              <a:spcBef>
                <a:spcPts val="0"/>
              </a:spcBef>
            </a:pPr>
            <a:r>
              <a:rPr lang="en-US" sz="4000" dirty="0" err="1">
                <a:solidFill>
                  <a:schemeClr val="bg1"/>
                </a:solidFill>
              </a:rPr>
              <a:t>Akses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terhadap</a:t>
            </a:r>
            <a:r>
              <a:rPr lang="en-US" sz="4000" dirty="0">
                <a:solidFill>
                  <a:schemeClr val="bg1"/>
                </a:solidFill>
              </a:rPr>
              <a:t> dana </a:t>
            </a:r>
            <a:r>
              <a:rPr lang="en-US" sz="4000" dirty="0" err="1">
                <a:solidFill>
                  <a:schemeClr val="bg1"/>
                </a:solidFill>
              </a:rPr>
              <a:t>dan</a:t>
            </a:r>
            <a:r>
              <a:rPr lang="en-US" sz="4000" dirty="0">
                <a:solidFill>
                  <a:schemeClr val="bg1"/>
                </a:solidFill>
              </a:rPr>
              <a:t> mentoring / </a:t>
            </a:r>
            <a:r>
              <a:rPr lang="en-US" sz="4000" dirty="0" err="1">
                <a:solidFill>
                  <a:schemeClr val="bg1"/>
                </a:solidFill>
              </a:rPr>
              <a:t>pendampingan</a:t>
            </a:r>
            <a:r>
              <a:rPr lang="en-US" sz="40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7371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51009"/>
            <a:ext cx="12192000" cy="1325563"/>
          </a:xfrm>
          <a:solidFill>
            <a:srgbClr val="7030A0"/>
          </a:solidFill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n-lt"/>
              </a:rPr>
              <a:t>TECH FOR GOOD</a:t>
            </a:r>
          </a:p>
        </p:txBody>
      </p:sp>
    </p:spTree>
    <p:extLst>
      <p:ext uri="{BB962C8B-B14F-4D97-AF65-F5344CB8AC3E}">
        <p14:creationId xmlns:p14="http://schemas.microsoft.com/office/powerpoint/2010/main" val="3444858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0" y="5363350"/>
            <a:ext cx="6017342" cy="791649"/>
          </a:xfrm>
          <a:prstGeom prst="rect">
            <a:avLst/>
          </a:prstGeom>
          <a:solidFill>
            <a:srgbClr val="7C35B1">
              <a:alpha val="69804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dirty="0">
                <a:solidFill>
                  <a:schemeClr val="bg1"/>
                </a:solidFill>
              </a:rPr>
              <a:t>FINANCIAL LITERACY 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017343" y="5363350"/>
            <a:ext cx="6174658" cy="791650"/>
          </a:xfrm>
          <a:prstGeom prst="rect">
            <a:avLst/>
          </a:prstGeom>
          <a:solidFill>
            <a:srgbClr val="0070C0">
              <a:alpha val="69804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dirty="0">
                <a:solidFill>
                  <a:schemeClr val="bg1"/>
                </a:solidFill>
              </a:rPr>
              <a:t>DIGITAL LITERACY 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-2" y="6159835"/>
            <a:ext cx="12192001" cy="698165"/>
          </a:xfrm>
          <a:prstGeom prst="rect">
            <a:avLst/>
          </a:prstGeom>
          <a:solidFill>
            <a:srgbClr val="FFC000">
              <a:alpha val="69804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dirty="0">
                <a:solidFill>
                  <a:schemeClr val="bg1"/>
                </a:solidFill>
              </a:rPr>
              <a:t>&gt;&gt; INCLUSION STRATEGY THRU FINTECH&lt;&lt; </a:t>
            </a:r>
          </a:p>
        </p:txBody>
      </p:sp>
    </p:spTree>
    <p:extLst>
      <p:ext uri="{BB962C8B-B14F-4D97-AF65-F5344CB8AC3E}">
        <p14:creationId xmlns:p14="http://schemas.microsoft.com/office/powerpoint/2010/main" val="3578291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A2523AF-A004-443D-944F-5CC1E16A46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1"/>
          </a:xfrm>
        </p:spPr>
      </p:pic>
      <p:sp>
        <p:nvSpPr>
          <p:cNvPr id="8" name="Rectangle 7"/>
          <p:cNvSpPr/>
          <p:nvPr/>
        </p:nvSpPr>
        <p:spPr>
          <a:xfrm>
            <a:off x="442414" y="626953"/>
            <a:ext cx="657935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Teknologi</a:t>
            </a:r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 scoring </a:t>
            </a:r>
          </a:p>
          <a:p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menganalisa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risiko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segmen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“unbanked”.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185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ttern amartha-01.png"/>
          <p:cNvPicPr>
            <a:picLocks noChangeAspect="1"/>
          </p:cNvPicPr>
          <p:nvPr/>
        </p:nvPicPr>
        <p:blipFill>
          <a:blip r:embed="rId3">
            <a:alphaModFix amt="11724"/>
            <a:extLst/>
          </a:blip>
          <a:stretch>
            <a:fillRect/>
          </a:stretch>
        </p:blipFill>
        <p:spPr>
          <a:xfrm>
            <a:off x="447834" y="5955403"/>
            <a:ext cx="2863358" cy="2866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attern amartha-01.png"/>
          <p:cNvPicPr>
            <a:picLocks noChangeAspect="1"/>
          </p:cNvPicPr>
          <p:nvPr/>
        </p:nvPicPr>
        <p:blipFill>
          <a:blip r:embed="rId3">
            <a:alphaModFix amt="11724"/>
            <a:extLst/>
          </a:blip>
          <a:stretch>
            <a:fillRect/>
          </a:stretch>
        </p:blipFill>
        <p:spPr>
          <a:xfrm>
            <a:off x="8544085" y="-1985680"/>
            <a:ext cx="2863358" cy="286643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12192000" cy="1913642"/>
          </a:xfrm>
          <a:prstGeom prst="rect">
            <a:avLst/>
          </a:prstGeom>
          <a:solidFill>
            <a:srgbClr val="7C35B1">
              <a:alpha val="74902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100% </a:t>
            </a:r>
            <a:r>
              <a:rPr lang="en-US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mitra</a:t>
            </a: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adalah</a:t>
            </a: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perempuan</a:t>
            </a: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prasejahtera</a:t>
            </a: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pedesaan</a:t>
            </a: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Modal </a:t>
            </a:r>
            <a:r>
              <a:rPr lang="en-US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usaha</a:t>
            </a: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mulai</a:t>
            </a: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Rp</a:t>
            </a: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3 </a:t>
            </a:r>
            <a:r>
              <a:rPr lang="en-US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juta</a:t>
            </a: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sd</a:t>
            </a: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Rp</a:t>
            </a: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10 </a:t>
            </a:r>
            <a:r>
              <a:rPr lang="en-US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juta</a:t>
            </a: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per orang, </a:t>
            </a:r>
            <a:r>
              <a:rPr lang="en-US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tanggung</a:t>
            </a: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renteng</a:t>
            </a: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(gotong-royong).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Pendampingan</a:t>
            </a: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secara</a:t>
            </a: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mingguan</a:t>
            </a: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selama</a:t>
            </a: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50 </a:t>
            </a:r>
            <a:r>
              <a:rPr lang="en-US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minggu</a:t>
            </a: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oleh</a:t>
            </a: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Field Officer Amartha.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Credit scoring </a:t>
            </a:r>
            <a:r>
              <a:rPr lang="en-US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dengan</a:t>
            </a: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Psychometric Analysis</a:t>
            </a: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Dynamic Machine Learning</a:t>
            </a: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18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Peer-to-peer lending system </a:t>
            </a: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untuk </a:t>
            </a:r>
            <a:r>
              <a:rPr lang="en-US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memperluas</a:t>
            </a: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akses</a:t>
            </a: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permodalan</a:t>
            </a: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dari</a:t>
            </a: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individu</a:t>
            </a: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investor </a:t>
            </a:r>
            <a:r>
              <a:rPr lang="en-US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institusional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4703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29820</TotalTime>
  <Words>473</Words>
  <Application>Microsoft Office PowerPoint</Application>
  <PresentationFormat>Widescreen</PresentationFormat>
  <Paragraphs>95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Helvetica</vt:lpstr>
      <vt:lpstr>Helvetica Light</vt:lpstr>
      <vt:lpstr>Open Sans Semibold</vt:lpstr>
      <vt:lpstr>Times New Roman</vt:lpstr>
      <vt:lpstr>Wingdings</vt:lpstr>
      <vt:lpstr>Office Theme</vt:lpstr>
      <vt:lpstr>PowerPoint Presentation</vt:lpstr>
      <vt:lpstr>INDONESIA’S CHALLENGE</vt:lpstr>
      <vt:lpstr>PowerPoint Presentation</vt:lpstr>
      <vt:lpstr>PowerPoint Presentation</vt:lpstr>
      <vt:lpstr>PowerPoint Presentation</vt:lpstr>
      <vt:lpstr>TECH FOR GOOD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Ribuan cerita inspiratif memotivasi kami untuk menjangkau lebih luas.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Andi Taufan Garuda Putra</dc:creator>
  <cp:lastModifiedBy>Aria Widyanto</cp:lastModifiedBy>
  <cp:revision>340</cp:revision>
  <cp:lastPrinted>2016-11-23T04:45:56Z</cp:lastPrinted>
  <dcterms:created xsi:type="dcterms:W3CDTF">2016-03-30T19:13:26Z</dcterms:created>
  <dcterms:modified xsi:type="dcterms:W3CDTF">2017-08-10T02:15:37Z</dcterms:modified>
</cp:coreProperties>
</file>