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8280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83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8995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4490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6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47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l="9275" t="19231" r="15062"/>
          <a:stretch/>
        </p:blipFill>
        <p:spPr>
          <a:xfrm>
            <a:off x="0" y="0"/>
            <a:ext cx="95109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900" y="354514"/>
            <a:ext cx="1504974" cy="41517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/>
          <p:nvPr/>
        </p:nvSpPr>
        <p:spPr>
          <a:xfrm>
            <a:off x="0" y="998300"/>
            <a:ext cx="9510900" cy="3756600"/>
          </a:xfrm>
          <a:prstGeom prst="rect">
            <a:avLst/>
          </a:prstGeom>
          <a:solidFill>
            <a:srgbClr val="0B5394">
              <a:alpha val="56078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845900" y="1127775"/>
            <a:ext cx="7961100" cy="17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3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Better Understanding </a:t>
            </a:r>
            <a:r>
              <a:rPr lang="en" sz="35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TransJakarta</a:t>
            </a:r>
            <a:r>
              <a:rPr lang="en" sz="3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Passengers’ Travel </a:t>
            </a:r>
            <a:r>
              <a:rPr lang="en" sz="35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Behaviours</a:t>
            </a:r>
            <a:r>
              <a:rPr lang="en" sz="3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3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Using Data Analysis 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3589098" y="3837925"/>
            <a:ext cx="3419930" cy="5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2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Yulistina Riyadi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2522300" y="4236600"/>
            <a:ext cx="5292629" cy="5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Research Associate, Pulse Lab Jakarta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0757" y="1390773"/>
            <a:ext cx="1305974" cy="89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9073" y="1327690"/>
            <a:ext cx="1521299" cy="102235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-10633" y="241650"/>
            <a:ext cx="3440057" cy="5378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197525" y="191533"/>
            <a:ext cx="3231899" cy="41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en" sz="3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DATA SOURCES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504977" y="2461475"/>
            <a:ext cx="2971865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Passenger Tap Information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684200" y="3050600"/>
            <a:ext cx="2359799" cy="5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25000"/>
              <a:buFont typeface="Arial"/>
              <a:buNone/>
            </a:pPr>
            <a:r>
              <a:rPr lang="en" sz="1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72 million </a:t>
            </a:r>
            <a:r>
              <a:rPr lang="en" sz="14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transaction records  from 3.12 million smart transportation cards</a:t>
            </a:r>
          </a:p>
        </p:txBody>
      </p:sp>
      <p:cxnSp>
        <p:nvCxnSpPr>
          <p:cNvPr id="70" name="Shape 70"/>
          <p:cNvCxnSpPr/>
          <p:nvPr/>
        </p:nvCxnSpPr>
        <p:spPr>
          <a:xfrm>
            <a:off x="1137325" y="2941100"/>
            <a:ext cx="1506299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Shape 71"/>
          <p:cNvSpPr txBox="1"/>
          <p:nvPr/>
        </p:nvSpPr>
        <p:spPr>
          <a:xfrm>
            <a:off x="3744996" y="2456966"/>
            <a:ext cx="2359799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Traffic Condition Data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3936896" y="3049153"/>
            <a:ext cx="1852800" cy="5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More than </a:t>
            </a:r>
            <a:r>
              <a:rPr lang="en" sz="1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 million</a:t>
            </a:r>
            <a:r>
              <a:rPr lang="en" sz="14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reports from Waze</a:t>
            </a:r>
          </a:p>
        </p:txBody>
      </p:sp>
      <p:cxnSp>
        <p:nvCxnSpPr>
          <p:cNvPr id="73" name="Shape 73"/>
          <p:cNvCxnSpPr/>
          <p:nvPr/>
        </p:nvCxnSpPr>
        <p:spPr>
          <a:xfrm>
            <a:off x="4089296" y="2951719"/>
            <a:ext cx="1506299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Shape 74"/>
          <p:cNvSpPr txBox="1"/>
          <p:nvPr/>
        </p:nvSpPr>
        <p:spPr>
          <a:xfrm>
            <a:off x="6627832" y="2428011"/>
            <a:ext cx="1521299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Weather Data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6101757" y="3017150"/>
            <a:ext cx="2667599" cy="5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Historical weather data in Jakarta from </a:t>
            </a:r>
            <a:r>
              <a:rPr lang="en" sz="1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CHIRPS</a:t>
            </a:r>
            <a:r>
              <a:rPr lang="en" sz="14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(Climate Hazards Group InfraRed Precipitation with Station)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76755" y="1274466"/>
            <a:ext cx="1200446" cy="112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6">
            <a:alphaModFix/>
          </a:blip>
          <a:srcRect t="32159" b="31349"/>
          <a:stretch/>
        </p:blipFill>
        <p:spPr>
          <a:xfrm>
            <a:off x="328205" y="4530098"/>
            <a:ext cx="1778544" cy="411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Shape 78"/>
          <p:cNvCxnSpPr/>
          <p:nvPr/>
        </p:nvCxnSpPr>
        <p:spPr>
          <a:xfrm>
            <a:off x="6651507" y="2941086"/>
            <a:ext cx="1506299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3598" y="0"/>
            <a:ext cx="37803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/>
          <p:nvPr/>
        </p:nvSpPr>
        <p:spPr>
          <a:xfrm>
            <a:off x="-10633" y="241650"/>
            <a:ext cx="2917507" cy="5378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1133875" y="1149100"/>
            <a:ext cx="3595500" cy="5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we identify </a:t>
            </a:r>
            <a:r>
              <a:rPr lang="en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hidden patterns</a:t>
            </a: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travel behaviours of regular passengers based on AFC data?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en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traffic dynamics</a:t>
            </a: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 dynamics</a:t>
            </a: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influence regular passengers to change their travel behaviours?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so, </a:t>
            </a:r>
            <a:r>
              <a:rPr lang="en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relative strength of the two factors</a:t>
            </a: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terms of their influence on the travel behaviours of regular passengers?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7350375" y="3448525"/>
            <a:ext cx="1641300" cy="5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people commute from Greater Jakarta to Jakarta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97523" y="212800"/>
            <a:ext cx="2910848" cy="41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en" sz="3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5357825" y="2431900"/>
            <a:ext cx="2069699" cy="8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14.09%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2906875" y="4294050"/>
            <a:ext cx="1822500" cy="41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ato"/>
              <a:buNone/>
            </a:pPr>
            <a:r>
              <a:rPr lang="en" sz="1500" b="0" i="1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Source: BPS (2014)</a:t>
            </a:r>
          </a:p>
        </p:txBody>
      </p:sp>
      <p:pic>
        <p:nvPicPr>
          <p:cNvPr id="90" name="Shape 90" descr="PLJ_White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75" y="4503144"/>
            <a:ext cx="1776000" cy="6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426125" y="1097950"/>
            <a:ext cx="1116600" cy="6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Q1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426125" y="1982800"/>
            <a:ext cx="1116600" cy="6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en" sz="3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Q2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26125" y="2900075"/>
            <a:ext cx="1116600" cy="6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en" sz="3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Q3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 t="9593" b="-9"/>
          <a:stretch/>
        </p:blipFill>
        <p:spPr>
          <a:xfrm>
            <a:off x="5366775" y="10"/>
            <a:ext cx="3780400" cy="22786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5366825" y="1"/>
            <a:ext cx="3780300" cy="2278500"/>
          </a:xfrm>
          <a:prstGeom prst="rect">
            <a:avLst/>
          </a:prstGeom>
          <a:solidFill>
            <a:srgbClr val="0B5394">
              <a:alpha val="56078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91778" y="513499"/>
            <a:ext cx="1500943" cy="13168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7380125" y="2534200"/>
            <a:ext cx="1776000" cy="6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the population in Jakarta are commuters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959057" y="2836275"/>
            <a:ext cx="3000000" cy="2789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million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5357825" y="3322950"/>
            <a:ext cx="2069699" cy="8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1.38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7394000" y="4630500"/>
            <a:ext cx="2784299" cy="32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Source: BPS (2014)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7">
            <a:alphaModFix/>
          </a:blip>
          <a:srcRect t="32159" b="31349"/>
          <a:stretch/>
        </p:blipFill>
        <p:spPr>
          <a:xfrm>
            <a:off x="328205" y="4530098"/>
            <a:ext cx="1778544" cy="411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7266975" y="1924675"/>
            <a:ext cx="2359799" cy="5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ato"/>
              <a:buNone/>
            </a:pPr>
            <a:r>
              <a:rPr lang="en" sz="6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Image source:  Kompasiana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0" y="399550"/>
            <a:ext cx="4811100" cy="41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 descr="Screen Shot 2017-08-02 at 9.56.4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24" y="1242349"/>
            <a:ext cx="4305600" cy="271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1191825" y="4187150"/>
            <a:ext cx="2645100" cy="40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200"/>
              <a:t>Normal </a:t>
            </a: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Traffic &amp; Weather (Mon-Thu)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793500" y="4267075"/>
            <a:ext cx="2063400" cy="40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Bad Traffic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38600" y="382125"/>
            <a:ext cx="4372500" cy="41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Arial"/>
              <a:buNone/>
            </a:pPr>
            <a:r>
              <a:rPr lang="en" sz="16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Regular Trips by the Two External Factors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t="32159" b="31349"/>
          <a:stretch/>
        </p:blipFill>
        <p:spPr>
          <a:xfrm>
            <a:off x="7028729" y="382123"/>
            <a:ext cx="1778544" cy="41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Screen Shot 2017-08-02 at 1.12.38 P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1407" y="1282086"/>
            <a:ext cx="4305600" cy="27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2247325" y="3790000"/>
            <a:ext cx="506400" cy="24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6564800" y="3790000"/>
            <a:ext cx="506400" cy="24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934500" y="3711250"/>
            <a:ext cx="2645100" cy="40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100"/>
              <a:t>Hour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575650" y="3713800"/>
            <a:ext cx="2645100" cy="40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100"/>
              <a:t>Hour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62400" y="2195550"/>
            <a:ext cx="376200" cy="40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100"/>
              <a:t>%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511100" y="2224275"/>
            <a:ext cx="376200" cy="40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100"/>
              <a:t>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t="15088"/>
          <a:stretch/>
        </p:blipFill>
        <p:spPr>
          <a:xfrm>
            <a:off x="-225" y="-27539"/>
            <a:ext cx="9144000" cy="517104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75" y="0"/>
            <a:ext cx="9144000" cy="5143499"/>
          </a:xfrm>
          <a:prstGeom prst="rect">
            <a:avLst/>
          </a:prstGeom>
          <a:solidFill>
            <a:srgbClr val="0B5394">
              <a:alpha val="56078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1638600" y="1496233"/>
            <a:ext cx="5882400" cy="78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Harnessing data for development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Translating insights for social innovation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3937455" y="4370767"/>
            <a:ext cx="2393700" cy="3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pulselabjakarta.id</a:t>
            </a:r>
          </a:p>
        </p:txBody>
      </p:sp>
      <p:grpSp>
        <p:nvGrpSpPr>
          <p:cNvPr id="128" name="Shape 128"/>
          <p:cNvGrpSpPr/>
          <p:nvPr/>
        </p:nvGrpSpPr>
        <p:grpSpPr>
          <a:xfrm>
            <a:off x="3614150" y="2529132"/>
            <a:ext cx="1992158" cy="1781889"/>
            <a:chOff x="772222" y="3428100"/>
            <a:chExt cx="2108327" cy="1885797"/>
          </a:xfrm>
        </p:grpSpPr>
        <p:grpSp>
          <p:nvGrpSpPr>
            <p:cNvPr id="129" name="Shape 129"/>
            <p:cNvGrpSpPr/>
            <p:nvPr/>
          </p:nvGrpSpPr>
          <p:grpSpPr>
            <a:xfrm>
              <a:off x="772222" y="3925300"/>
              <a:ext cx="2108327" cy="361800"/>
              <a:chOff x="772222" y="3812850"/>
              <a:chExt cx="2108327" cy="361800"/>
            </a:xfrm>
          </p:grpSpPr>
          <p:pic>
            <p:nvPicPr>
              <p:cNvPr id="130" name="Shape 130" descr="Twitter_logo_white.p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72222" y="3878450"/>
                <a:ext cx="332974" cy="27068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1" name="Shape 131"/>
              <p:cNvSpPr txBox="1"/>
              <p:nvPr/>
            </p:nvSpPr>
            <p:spPr>
              <a:xfrm>
                <a:off x="1011850" y="3812850"/>
                <a:ext cx="1868700" cy="3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Arial"/>
                  <a:buNone/>
                </a:pPr>
                <a:r>
                  <a:rPr lang="en"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@PulseLabJakarta</a:t>
                </a:r>
              </a:p>
            </p:txBody>
          </p:sp>
        </p:grpSp>
        <p:grpSp>
          <p:nvGrpSpPr>
            <p:cNvPr id="132" name="Shape 132"/>
            <p:cNvGrpSpPr/>
            <p:nvPr/>
          </p:nvGrpSpPr>
          <p:grpSpPr>
            <a:xfrm>
              <a:off x="778050" y="4422486"/>
              <a:ext cx="2096662" cy="378012"/>
              <a:chOff x="772212" y="4257550"/>
              <a:chExt cx="2096662" cy="378012"/>
            </a:xfrm>
          </p:grpSpPr>
          <p:sp>
            <p:nvSpPr>
              <p:cNvPr id="133" name="Shape 133"/>
              <p:cNvSpPr txBox="1"/>
              <p:nvPr/>
            </p:nvSpPr>
            <p:spPr>
              <a:xfrm>
                <a:off x="1000175" y="4257550"/>
                <a:ext cx="1868700" cy="3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Arial"/>
                  <a:buNone/>
                </a:pPr>
                <a:r>
                  <a:rPr lang="en"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@PulseLabJakarta</a:t>
                </a:r>
              </a:p>
            </p:txBody>
          </p:sp>
          <p:pic>
            <p:nvPicPr>
              <p:cNvPr id="134" name="Shape 13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72212" y="4302587"/>
                <a:ext cx="332974" cy="3329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5" name="Shape 135"/>
            <p:cNvSpPr txBox="1"/>
            <p:nvPr/>
          </p:nvSpPr>
          <p:spPr>
            <a:xfrm>
              <a:off x="952796" y="3428100"/>
              <a:ext cx="1483799" cy="361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plj@un.or.id</a:t>
              </a:r>
            </a:p>
          </p:txBody>
        </p:sp>
        <p:pic>
          <p:nvPicPr>
            <p:cNvPr id="136" name="Shape 1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72222" y="3453155"/>
              <a:ext cx="332974" cy="256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Shape 13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14525" y="4952098"/>
              <a:ext cx="193354" cy="3617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Shape 138"/>
            <p:cNvSpPr txBox="1"/>
            <p:nvPr/>
          </p:nvSpPr>
          <p:spPr>
            <a:xfrm>
              <a:off x="952787" y="4886462"/>
              <a:ext cx="18687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@PulseLabJakarta</a:t>
              </a:r>
            </a:p>
          </p:txBody>
        </p:sp>
      </p:grpSp>
      <p:pic>
        <p:nvPicPr>
          <p:cNvPr id="139" name="Shape 1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14175" y="4488873"/>
            <a:ext cx="249393" cy="24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43230" y="600829"/>
            <a:ext cx="2181600" cy="60182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-144975" y="4641275"/>
            <a:ext cx="2359799" cy="5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ato"/>
              <a:buNone/>
            </a:pPr>
            <a:r>
              <a:rPr lang="en" sz="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Image source:  detik.com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Macintosh PowerPoint</Application>
  <PresentationFormat>On-screen Show (16:9)</PresentationFormat>
  <Paragraphs>43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Lato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Muhamad Fahmi Ramadhan</cp:lastModifiedBy>
  <cp:revision>1</cp:revision>
  <dcterms:modified xsi:type="dcterms:W3CDTF">2017-08-08T04:21:22Z</dcterms:modified>
</cp:coreProperties>
</file>